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6" r:id="rId3"/>
    <p:sldId id="267" r:id="rId4"/>
    <p:sldId id="278" r:id="rId5"/>
    <p:sldId id="281" r:id="rId6"/>
    <p:sldId id="280" r:id="rId7"/>
    <p:sldId id="261" r:id="rId8"/>
    <p:sldId id="273" r:id="rId9"/>
    <p:sldId id="279" r:id="rId10"/>
    <p:sldId id="272" r:id="rId11"/>
    <p:sldId id="282" r:id="rId12"/>
    <p:sldId id="275" r:id="rId13"/>
    <p:sldId id="268"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8B8"/>
    <a:srgbClr val="AEC87A"/>
    <a:srgbClr val="A5C26A"/>
    <a:srgbClr val="C3073D"/>
    <a:srgbClr val="C84D02"/>
    <a:srgbClr val="3AD298"/>
    <a:srgbClr val="3AC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63" autoAdjust="0"/>
    <p:restoredTop sz="79449" autoAdjust="0"/>
  </p:normalViewPr>
  <p:slideViewPr>
    <p:cSldViewPr>
      <p:cViewPr>
        <p:scale>
          <a:sx n="90" d="100"/>
          <a:sy n="90" d="100"/>
        </p:scale>
        <p:origin x="-256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DFB85D-F911-4F10-805D-C2E62F7DBB88}" type="datetimeFigureOut">
              <a:rPr lang="en-US" smtClean="0"/>
              <a:t>1/4/2017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827C35F-58FF-4ECF-AB17-9096527F7049}" type="slidenum">
              <a:rPr lang="en-US" smtClean="0"/>
              <a:t>‹#›</a:t>
            </a:fld>
            <a:endParaRPr lang="en-US"/>
          </a:p>
        </p:txBody>
      </p:sp>
    </p:spTree>
    <p:extLst>
      <p:ext uri="{BB962C8B-B14F-4D97-AF65-F5344CB8AC3E}">
        <p14:creationId xmlns:p14="http://schemas.microsoft.com/office/powerpoint/2010/main" val="2427420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 Zachary</a:t>
            </a:r>
            <a:r>
              <a:rPr lang="en-US" baseline="0" dirty="0" smtClean="0"/>
              <a:t> Allie by day; By night, I am someone whose spouse should never leave them alone in Target the day after Halloween.</a:t>
            </a:r>
          </a:p>
          <a:p>
            <a:endParaRPr lang="en-US" baseline="0" dirty="0" smtClean="0"/>
          </a:p>
          <a:p>
            <a:r>
              <a:rPr lang="en-US" baseline="0" dirty="0" smtClean="0"/>
              <a:t>Discuss general concepts and tactics for workplace investigations that may come up due to allegations of harassment, discrimination, retaliation, safety and other types of personnel complaints.</a:t>
            </a:r>
            <a:endParaRPr lang="en-US" dirty="0" smtClean="0"/>
          </a:p>
          <a:p>
            <a:endParaRPr lang="en-US" dirty="0" smtClean="0"/>
          </a:p>
          <a:p>
            <a:r>
              <a:rPr lang="en-US" dirty="0" smtClean="0"/>
              <a:t>Important</a:t>
            </a:r>
            <a:r>
              <a:rPr lang="en-US" baseline="0" dirty="0" smtClean="0"/>
              <a:t> because e</a:t>
            </a:r>
            <a:r>
              <a:rPr lang="en-US" dirty="0" smtClean="0"/>
              <a:t>mployers are legally mandated</a:t>
            </a:r>
            <a:r>
              <a:rPr lang="en-US" baseline="0" dirty="0" smtClean="0"/>
              <a:t> to investigate certain complaints.</a:t>
            </a:r>
            <a:endParaRPr lang="en-US" dirty="0" smtClean="0"/>
          </a:p>
          <a:p>
            <a:endParaRPr lang="en-US" dirty="0" smtClean="0"/>
          </a:p>
          <a:p>
            <a:r>
              <a:rPr lang="en-US" dirty="0" smtClean="0"/>
              <a:t>Conducting workplace investigations is one of the most challenging duties that HR professionals must take on.</a:t>
            </a:r>
          </a:p>
          <a:p>
            <a:pPr marL="174708" indent="-174708">
              <a:buFont typeface="Arial" panose="020B0604020202020204" pitchFamily="34" charset="0"/>
              <a:buChar char="•"/>
            </a:pPr>
            <a:r>
              <a:rPr lang="en-US" dirty="0" smtClean="0"/>
              <a:t>Workplace demographics are shifting.  </a:t>
            </a:r>
          </a:p>
          <a:p>
            <a:pPr marL="174708" indent="-174708">
              <a:buFont typeface="Arial" panose="020B0604020202020204" pitchFamily="34" charset="0"/>
              <a:buChar char="•"/>
            </a:pPr>
            <a:r>
              <a:rPr lang="en-US" dirty="0" smtClean="0"/>
              <a:t>New developments in the law are constantly popping</a:t>
            </a:r>
            <a:r>
              <a:rPr lang="en-US" baseline="0" dirty="0" smtClean="0"/>
              <a:t> up.</a:t>
            </a:r>
          </a:p>
          <a:p>
            <a:pPr marL="174708" indent="-174708">
              <a:buFont typeface="Arial" panose="020B0604020202020204" pitchFamily="34" charset="0"/>
              <a:buChar char="•"/>
            </a:pPr>
            <a:r>
              <a:rPr lang="en-US" baseline="0" dirty="0" smtClean="0"/>
              <a:t>Managers will make mistakes because they are not properly trained or they are under pressure to resolve complaints quickly.</a:t>
            </a:r>
            <a:endParaRPr lang="en-US" dirty="0" smtClean="0"/>
          </a:p>
          <a:p>
            <a:endParaRPr lang="en-US" dirty="0" smtClean="0"/>
          </a:p>
          <a:p>
            <a:r>
              <a:rPr lang="en-US" dirty="0" smtClean="0"/>
              <a:t>A poorly conducted investigation can cost an employer financially and damage its reputation, not to mention the reputations of the HR professionals tasked with overseeing the investigation</a:t>
            </a:r>
          </a:p>
          <a:p>
            <a:endParaRPr lang="en-US" dirty="0" smtClean="0"/>
          </a:p>
          <a:p>
            <a:r>
              <a:rPr lang="en-US" b="1" dirty="0" smtClean="0"/>
              <a:t>Why Batman?</a:t>
            </a:r>
            <a:r>
              <a:rPr lang="en-US" b="0" dirty="0" smtClean="0"/>
              <a:t> In</a:t>
            </a:r>
            <a:r>
              <a:rPr lang="en-US" b="0" baseline="0" dirty="0" smtClean="0"/>
              <a:t> the comic universe, Batman is known as “The World’s Greatest Detective” and a “Master Tactician” and all without any superhuman powers.  ALSO, I really wanted to use Comic Sans in a presentation.</a:t>
            </a:r>
          </a:p>
          <a:p>
            <a:endParaRPr lang="en-US" b="0" baseline="0" dirty="0" smtClean="0"/>
          </a:p>
          <a:p>
            <a:r>
              <a:rPr lang="en-US" b="0" baseline="0" dirty="0" smtClean="0"/>
              <a:t>Throughout presentation I will have some trivia questions and some small prizes for correct answers</a:t>
            </a:r>
            <a:endParaRPr lang="en-US" b="1" dirty="0" smtClean="0"/>
          </a:p>
          <a:p>
            <a:endParaRPr lang="en-US" dirty="0" smtClean="0"/>
          </a:p>
          <a:p>
            <a:r>
              <a:rPr lang="en-US" b="1" dirty="0" smtClean="0"/>
              <a:t>TRIVIA</a:t>
            </a:r>
            <a:r>
              <a:rPr lang="en-US" b="1" baseline="0" dirty="0" smtClean="0"/>
              <a:t> QUESTION</a:t>
            </a:r>
            <a:r>
              <a:rPr lang="en-US" baseline="0" dirty="0" smtClean="0"/>
              <a:t>:  Bruce Wayne’s Name Comes from Two Real Heroes: Who?</a:t>
            </a:r>
          </a:p>
          <a:p>
            <a:pPr marL="232943" indent="-232943">
              <a:buFont typeface="+mj-lt"/>
              <a:buAutoNum type="arabicPeriod"/>
            </a:pPr>
            <a:r>
              <a:rPr lang="en-US" baseline="0" dirty="0" smtClean="0"/>
              <a:t>Robert the Bruce, a Scottish national hero</a:t>
            </a:r>
          </a:p>
          <a:p>
            <a:pPr marL="232943" indent="-232943">
              <a:buFont typeface="+mj-lt"/>
              <a:buAutoNum type="arabicPeriod"/>
            </a:pPr>
            <a:r>
              <a:rPr lang="en-US" baseline="0" dirty="0" smtClean="0"/>
              <a:t>Mad Anthony Wayne, a hero of the American Revolution.</a:t>
            </a:r>
          </a:p>
          <a:p>
            <a:endParaRPr lang="en-US" baseline="0" dirty="0" smtClean="0"/>
          </a:p>
          <a:p>
            <a:r>
              <a:rPr lang="en-US" b="1" baseline="0" dirty="0" smtClean="0"/>
              <a:t>ALT. QUESTION:</a:t>
            </a:r>
            <a:r>
              <a:rPr lang="en-US" b="0" baseline="0" dirty="0" smtClean="0"/>
              <a:t>  Name the artist or writer that created Batman?  Artist – Bob Kane; Writer – Bill Finger (1939).</a:t>
            </a:r>
            <a:endParaRPr lang="en-US" b="1" dirty="0"/>
          </a:p>
        </p:txBody>
      </p:sp>
      <p:sp>
        <p:nvSpPr>
          <p:cNvPr id="4" name="Slide Number Placeholder 3"/>
          <p:cNvSpPr>
            <a:spLocks noGrp="1"/>
          </p:cNvSpPr>
          <p:nvPr>
            <p:ph type="sldNum" sz="quarter" idx="10"/>
          </p:nvPr>
        </p:nvSpPr>
        <p:spPr/>
        <p:txBody>
          <a:bodyPr/>
          <a:lstStyle/>
          <a:p>
            <a:fld id="{8827C35F-58FF-4ECF-AB17-9096527F7049}" type="slidenum">
              <a:rPr lang="en-US" smtClean="0"/>
              <a:t>1</a:t>
            </a:fld>
            <a:endParaRPr lang="en-US"/>
          </a:p>
        </p:txBody>
      </p:sp>
    </p:spTree>
    <p:extLst>
      <p:ext uri="{BB962C8B-B14F-4D97-AF65-F5344CB8AC3E}">
        <p14:creationId xmlns:p14="http://schemas.microsoft.com/office/powerpoint/2010/main" val="4022093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People don’t want to decide that someone’s not telling the truth.  It’s human nature. We don’t want to call someone a liar. </a:t>
            </a:r>
          </a:p>
          <a:p>
            <a:endParaRPr lang="en-US" dirty="0" smtClean="0">
              <a:effectLst/>
            </a:endParaRPr>
          </a:p>
          <a:p>
            <a:r>
              <a:rPr lang="en-US" dirty="0" smtClean="0">
                <a:effectLst/>
              </a:rPr>
              <a:t>The standard for workplace investigations is “preponderance of the evidence.” Is it more likely than not that the incident occurred?</a:t>
            </a:r>
            <a:endParaRPr lang="en-US" dirty="0"/>
          </a:p>
        </p:txBody>
      </p:sp>
      <p:sp>
        <p:nvSpPr>
          <p:cNvPr id="4" name="Slide Number Placeholder 3"/>
          <p:cNvSpPr>
            <a:spLocks noGrp="1"/>
          </p:cNvSpPr>
          <p:nvPr>
            <p:ph type="sldNum" sz="quarter" idx="10"/>
          </p:nvPr>
        </p:nvSpPr>
        <p:spPr/>
        <p:txBody>
          <a:bodyPr/>
          <a:lstStyle/>
          <a:p>
            <a:fld id="{8827C35F-58FF-4ECF-AB17-9096527F7049}" type="slidenum">
              <a:rPr lang="en-US" smtClean="0"/>
              <a:t>10</a:t>
            </a:fld>
            <a:endParaRPr lang="en-US"/>
          </a:p>
        </p:txBody>
      </p:sp>
    </p:spTree>
    <p:extLst>
      <p:ext uri="{BB962C8B-B14F-4D97-AF65-F5344CB8AC3E}">
        <p14:creationId xmlns:p14="http://schemas.microsoft.com/office/powerpoint/2010/main" val="4022093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TRIVIA QUESTION</a:t>
            </a:r>
            <a:r>
              <a:rPr lang="en-US" b="0" dirty="0" smtClean="0"/>
              <a:t>: There have been at least five incarnations of Robin’s character.</a:t>
            </a:r>
            <a:r>
              <a:rPr lang="en-US" b="0" baseline="0" dirty="0" smtClean="0"/>
              <a:t> Name one of his daytime personas:</a:t>
            </a:r>
          </a:p>
          <a:p>
            <a:pPr marL="232943" indent="-232943">
              <a:buFont typeface="+mj-lt"/>
              <a:buAutoNum type="arabicPeriod"/>
            </a:pPr>
            <a:r>
              <a:rPr lang="en-US" b="0" baseline="0" dirty="0" smtClean="0"/>
              <a:t>Dick Grayson</a:t>
            </a:r>
          </a:p>
          <a:p>
            <a:pPr marL="232943" indent="-232943">
              <a:buFont typeface="+mj-lt"/>
              <a:buAutoNum type="arabicPeriod"/>
            </a:pPr>
            <a:r>
              <a:rPr lang="en-US" b="0" baseline="0" dirty="0" smtClean="0"/>
              <a:t>Jason Todd</a:t>
            </a:r>
          </a:p>
          <a:p>
            <a:pPr marL="232943" indent="-232943">
              <a:buFont typeface="+mj-lt"/>
              <a:buAutoNum type="arabicPeriod"/>
            </a:pPr>
            <a:r>
              <a:rPr lang="en-US" b="0" baseline="0" dirty="0" smtClean="0"/>
              <a:t>Tim Drake</a:t>
            </a:r>
          </a:p>
          <a:p>
            <a:pPr marL="232943" indent="-232943">
              <a:buFont typeface="+mj-lt"/>
              <a:buAutoNum type="arabicPeriod"/>
            </a:pPr>
            <a:r>
              <a:rPr lang="en-US" b="0" baseline="0" dirty="0" smtClean="0"/>
              <a:t>Stephanie Brown</a:t>
            </a:r>
          </a:p>
          <a:p>
            <a:pPr marL="232943" indent="-232943">
              <a:buFont typeface="+mj-lt"/>
              <a:buAutoNum type="arabicPeriod"/>
            </a:pPr>
            <a:r>
              <a:rPr lang="en-US" b="0" baseline="0" dirty="0" smtClean="0"/>
              <a:t>Damian Wayne</a:t>
            </a:r>
          </a:p>
          <a:p>
            <a:pPr marL="232943" indent="-232943">
              <a:buFont typeface="+mj-lt"/>
              <a:buAutoNum type="arabicPeriod"/>
            </a:pPr>
            <a:r>
              <a:rPr lang="en-US" b="0" baseline="0" dirty="0" smtClean="0"/>
              <a:t>Helena Wayne (Earth 2)</a:t>
            </a:r>
            <a:endParaRPr lang="en-US" b="1" dirty="0"/>
          </a:p>
        </p:txBody>
      </p:sp>
      <p:sp>
        <p:nvSpPr>
          <p:cNvPr id="4" name="Slide Number Placeholder 3"/>
          <p:cNvSpPr>
            <a:spLocks noGrp="1"/>
          </p:cNvSpPr>
          <p:nvPr>
            <p:ph type="sldNum" sz="quarter" idx="10"/>
          </p:nvPr>
        </p:nvSpPr>
        <p:spPr/>
        <p:txBody>
          <a:bodyPr/>
          <a:lstStyle/>
          <a:p>
            <a:fld id="{8827C35F-58FF-4ECF-AB17-9096527F7049}" type="slidenum">
              <a:rPr lang="en-US" smtClean="0"/>
              <a:t>11</a:t>
            </a:fld>
            <a:endParaRPr lang="en-US"/>
          </a:p>
        </p:txBody>
      </p:sp>
    </p:spTree>
    <p:extLst>
      <p:ext uri="{BB962C8B-B14F-4D97-AF65-F5344CB8AC3E}">
        <p14:creationId xmlns:p14="http://schemas.microsoft.com/office/powerpoint/2010/main" val="445425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Decision maker needs to be able to determine how people</a:t>
            </a:r>
            <a:r>
              <a:rPr lang="en-US" baseline="0" dirty="0" smtClean="0"/>
              <a:t> in similar situations have been treated.</a:t>
            </a:r>
          </a:p>
          <a:p>
            <a:endParaRPr lang="en-US" baseline="0" dirty="0" smtClean="0"/>
          </a:p>
          <a:p>
            <a:r>
              <a:rPr lang="en-US" baseline="0" dirty="0" smtClean="0"/>
              <a:t>Ask the complainant for a reaction</a:t>
            </a:r>
          </a:p>
          <a:p>
            <a:endParaRPr lang="en-US" baseline="0" dirty="0" smtClean="0"/>
          </a:p>
          <a:p>
            <a:r>
              <a:rPr lang="en-US" baseline="0" dirty="0" smtClean="0"/>
              <a:t>Beware of retaliation and train and notify supervisors to beware of retaliation.</a:t>
            </a:r>
          </a:p>
          <a:p>
            <a:endParaRPr lang="en-US" baseline="0" dirty="0" smtClean="0"/>
          </a:p>
          <a:p>
            <a:r>
              <a:rPr lang="en-US" baseline="0" dirty="0" smtClean="0"/>
              <a:t>Well-defined, consistent process in place can help ward of future lawsuits.</a:t>
            </a:r>
          </a:p>
          <a:p>
            <a:endParaRPr lang="en-US" baseline="0" dirty="0" smtClean="0"/>
          </a:p>
          <a:p>
            <a:r>
              <a:rPr lang="en-US" baseline="0" dirty="0" smtClean="0"/>
              <a:t>Goal should be to discourage any victims from resigning – constructive discharge</a:t>
            </a:r>
            <a:endParaRPr lang="en-US" dirty="0" smtClean="0"/>
          </a:p>
        </p:txBody>
      </p:sp>
      <p:sp>
        <p:nvSpPr>
          <p:cNvPr id="4" name="Slide Number Placeholder 3"/>
          <p:cNvSpPr>
            <a:spLocks noGrp="1"/>
          </p:cNvSpPr>
          <p:nvPr>
            <p:ph type="sldNum" sz="quarter" idx="10"/>
          </p:nvPr>
        </p:nvSpPr>
        <p:spPr/>
        <p:txBody>
          <a:bodyPr/>
          <a:lstStyle/>
          <a:p>
            <a:fld id="{8827C35F-58FF-4ECF-AB17-9096527F7049}" type="slidenum">
              <a:rPr lang="en-US" smtClean="0"/>
              <a:t>12</a:t>
            </a:fld>
            <a:endParaRPr lang="en-US"/>
          </a:p>
        </p:txBody>
      </p:sp>
    </p:spTree>
    <p:extLst>
      <p:ext uri="{BB962C8B-B14F-4D97-AF65-F5344CB8AC3E}">
        <p14:creationId xmlns:p14="http://schemas.microsoft.com/office/powerpoint/2010/main" val="3886997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TRIVIA QUESTION:</a:t>
            </a:r>
            <a:r>
              <a:rPr lang="en-US" b="0" dirty="0" smtClean="0"/>
              <a:t>  Who is the only actor ever to wear</a:t>
            </a:r>
            <a:r>
              <a:rPr lang="en-US" b="0" baseline="0" dirty="0" smtClean="0"/>
              <a:t> both the Batman suit and the Superman suit in two different files?</a:t>
            </a:r>
          </a:p>
          <a:p>
            <a:r>
              <a:rPr lang="en-US" b="0" baseline="0" dirty="0" smtClean="0"/>
              <a:t>Ben Affleck:  Batman v. Superman: Dawn of Justice and </a:t>
            </a:r>
            <a:r>
              <a:rPr lang="en-US" b="0" baseline="0" dirty="0" err="1" smtClean="0"/>
              <a:t>Hollywoodland</a:t>
            </a:r>
            <a:endParaRPr lang="en-US" b="0" baseline="0" dirty="0" smtClean="0"/>
          </a:p>
          <a:p>
            <a:endParaRPr lang="en-US" b="0" baseline="0" dirty="0" smtClean="0"/>
          </a:p>
          <a:p>
            <a:r>
              <a:rPr lang="en-US" b="1" baseline="0" dirty="0" smtClean="0"/>
              <a:t>ALT QUESTION:</a:t>
            </a:r>
            <a:r>
              <a:rPr lang="en-US" b="0" baseline="0" dirty="0" smtClean="0"/>
              <a:t>  Name 3 “actors” that have portrayed Batman in film or television:</a:t>
            </a:r>
          </a:p>
          <a:p>
            <a:pPr marL="232943" indent="-232943">
              <a:buFont typeface="+mj-lt"/>
              <a:buAutoNum type="arabicPeriod"/>
            </a:pPr>
            <a:r>
              <a:rPr lang="en-US" b="0" baseline="0" dirty="0" smtClean="0"/>
              <a:t>Lewis Wilson</a:t>
            </a:r>
          </a:p>
          <a:p>
            <a:pPr marL="232943" indent="-232943">
              <a:buFont typeface="+mj-lt"/>
              <a:buAutoNum type="arabicPeriod"/>
            </a:pPr>
            <a:r>
              <a:rPr lang="en-US" b="0" baseline="0" dirty="0" smtClean="0"/>
              <a:t>Robert Lowery</a:t>
            </a:r>
          </a:p>
          <a:p>
            <a:pPr marL="232943" indent="-232943">
              <a:buFont typeface="+mj-lt"/>
              <a:buAutoNum type="arabicPeriod"/>
            </a:pPr>
            <a:r>
              <a:rPr lang="en-US" b="0" baseline="0" dirty="0" smtClean="0"/>
              <a:t>Adam West</a:t>
            </a:r>
          </a:p>
          <a:p>
            <a:pPr marL="232943" indent="-232943">
              <a:buFont typeface="+mj-lt"/>
              <a:buAutoNum type="arabicPeriod"/>
            </a:pPr>
            <a:r>
              <a:rPr lang="en-US" b="0" baseline="0" dirty="0" smtClean="0"/>
              <a:t>Michael Keaton</a:t>
            </a:r>
          </a:p>
          <a:p>
            <a:pPr marL="232943" indent="-232943">
              <a:buFont typeface="+mj-lt"/>
              <a:buAutoNum type="arabicPeriod"/>
            </a:pPr>
            <a:r>
              <a:rPr lang="en-US" b="0" baseline="0" dirty="0" smtClean="0"/>
              <a:t>Val Kilmer</a:t>
            </a:r>
          </a:p>
          <a:p>
            <a:pPr marL="232943" indent="-232943">
              <a:buFont typeface="+mj-lt"/>
              <a:buAutoNum type="arabicPeriod"/>
            </a:pPr>
            <a:r>
              <a:rPr lang="en-US" b="0" baseline="0" dirty="0" smtClean="0"/>
              <a:t>George Clooney</a:t>
            </a:r>
          </a:p>
          <a:p>
            <a:pPr marL="232943" indent="-232943">
              <a:buFont typeface="+mj-lt"/>
              <a:buAutoNum type="arabicPeriod"/>
            </a:pPr>
            <a:r>
              <a:rPr lang="en-US" b="0" baseline="0" dirty="0" smtClean="0"/>
              <a:t>Christian Bale</a:t>
            </a:r>
          </a:p>
          <a:p>
            <a:pPr marL="232943" indent="-232943">
              <a:buFont typeface="+mj-lt"/>
              <a:buAutoNum type="arabicPeriod"/>
            </a:pPr>
            <a:r>
              <a:rPr lang="en-US" b="0" baseline="0" smtClean="0"/>
              <a:t>Ben Affleck</a:t>
            </a:r>
            <a:endParaRPr lang="en-US" b="0" baseline="0" dirty="0" smtClean="0"/>
          </a:p>
          <a:p>
            <a:pPr marL="232943" indent="-232943">
              <a:buFont typeface="+mj-lt"/>
              <a:buAutoNum type="arabicPeriod"/>
            </a:pPr>
            <a:endParaRPr lang="en-US" b="1" dirty="0"/>
          </a:p>
        </p:txBody>
      </p:sp>
      <p:sp>
        <p:nvSpPr>
          <p:cNvPr id="4" name="Slide Number Placeholder 3"/>
          <p:cNvSpPr>
            <a:spLocks noGrp="1"/>
          </p:cNvSpPr>
          <p:nvPr>
            <p:ph type="sldNum" sz="quarter" idx="10"/>
          </p:nvPr>
        </p:nvSpPr>
        <p:spPr/>
        <p:txBody>
          <a:bodyPr/>
          <a:lstStyle/>
          <a:p>
            <a:fld id="{8827C35F-58FF-4ECF-AB17-9096527F7049}" type="slidenum">
              <a:rPr lang="en-US" smtClean="0"/>
              <a:t>13</a:t>
            </a:fld>
            <a:endParaRPr lang="en-US"/>
          </a:p>
        </p:txBody>
      </p:sp>
    </p:spTree>
    <p:extLst>
      <p:ext uri="{BB962C8B-B14F-4D97-AF65-F5344CB8AC3E}">
        <p14:creationId xmlns:p14="http://schemas.microsoft.com/office/powerpoint/2010/main" val="363266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important but I will focus</a:t>
            </a:r>
            <a:r>
              <a:rPr lang="en-US" baseline="0" dirty="0" smtClean="0"/>
              <a:t> on a few – </a:t>
            </a:r>
          </a:p>
          <a:p>
            <a:endParaRPr lang="en-US" baseline="0" dirty="0" smtClean="0"/>
          </a:p>
          <a:p>
            <a:r>
              <a:rPr lang="en-US" baseline="0" dirty="0" smtClean="0"/>
              <a:t>First, do not ignore complaints or unreasonably delay an investigation, because –</a:t>
            </a:r>
          </a:p>
          <a:p>
            <a:r>
              <a:rPr lang="en-US" dirty="0" smtClean="0"/>
              <a:t>One</a:t>
            </a:r>
            <a:r>
              <a:rPr lang="en-US" baseline="0" dirty="0" smtClean="0"/>
              <a:t> goal is to establish an affirmative defense:</a:t>
            </a:r>
            <a:r>
              <a:rPr lang="en-US" baseline="0" dirty="0"/>
              <a:t> </a:t>
            </a:r>
            <a:r>
              <a:rPr lang="en-US" baseline="0" dirty="0" smtClean="0"/>
              <a:t> </a:t>
            </a:r>
          </a:p>
          <a:p>
            <a:r>
              <a:rPr lang="en-US" baseline="0" dirty="0" smtClean="0"/>
              <a:t>Once ER knows or should know of violation it is investigated and </a:t>
            </a:r>
            <a:r>
              <a:rPr lang="en-US" b="1" baseline="0" dirty="0" smtClean="0"/>
              <a:t>prompt, remedial action </a:t>
            </a:r>
            <a:r>
              <a:rPr lang="en-US" baseline="0" dirty="0" smtClean="0"/>
              <a:t>reasonably calculated to correct the problem is taken.</a:t>
            </a:r>
          </a:p>
          <a:p>
            <a:endParaRPr lang="en-US" baseline="0" dirty="0" smtClean="0"/>
          </a:p>
          <a:p>
            <a:r>
              <a:rPr lang="en-US" baseline="0" dirty="0" smtClean="0"/>
              <a:t>Make sure you bring some closure to the process with a written report and following up:</a:t>
            </a:r>
          </a:p>
          <a:p>
            <a:pPr marL="232943" indent="-232943">
              <a:buFont typeface="+mj-lt"/>
              <a:buAutoNum type="arabicPeriod"/>
            </a:pPr>
            <a:r>
              <a:rPr lang="en-US" baseline="0" dirty="0" smtClean="0"/>
              <a:t>Even if a written report is not part of the final decision process, going through the process with confirm you know the issues and have properly investigated the matter to come up with a factual conclusion and recommendation to address it</a:t>
            </a:r>
          </a:p>
          <a:p>
            <a:pPr marL="232943" indent="-232943">
              <a:buFont typeface="+mj-lt"/>
              <a:buAutoNum type="arabicPeriod"/>
            </a:pPr>
            <a:r>
              <a:rPr lang="en-US" baseline="0" dirty="0" smtClean="0"/>
              <a:t>Follow-up is important because employers have to be aware of how the parties to the investigation are responding</a:t>
            </a:r>
          </a:p>
          <a:p>
            <a:pPr marL="698830" lvl="1" indent="-232943">
              <a:buFont typeface="+mj-lt"/>
              <a:buAutoNum type="arabicPeriod"/>
            </a:pPr>
            <a:r>
              <a:rPr lang="en-US" baseline="0" dirty="0" smtClean="0"/>
              <a:t>There cannot be any retaliation for certain complaints and retaliation can take on many forms.</a:t>
            </a:r>
          </a:p>
          <a:p>
            <a:pPr marL="698830" lvl="1" indent="-232943">
              <a:buFont typeface="+mj-lt"/>
              <a:buAutoNum type="arabicPeriod"/>
            </a:pPr>
            <a:r>
              <a:rPr lang="en-US" baseline="0" dirty="0" smtClean="0"/>
              <a:t>You are also creating this open door environment where a participant in the process cannot later explain why they did not take advantage of the system later on</a:t>
            </a:r>
          </a:p>
        </p:txBody>
      </p:sp>
      <p:sp>
        <p:nvSpPr>
          <p:cNvPr id="4" name="Slide Number Placeholder 3"/>
          <p:cNvSpPr>
            <a:spLocks noGrp="1"/>
          </p:cNvSpPr>
          <p:nvPr>
            <p:ph type="sldNum" sz="quarter" idx="10"/>
          </p:nvPr>
        </p:nvSpPr>
        <p:spPr/>
        <p:txBody>
          <a:bodyPr/>
          <a:lstStyle/>
          <a:p>
            <a:fld id="{8827C35F-58FF-4ECF-AB17-9096527F7049}" type="slidenum">
              <a:rPr lang="en-US" smtClean="0"/>
              <a:t>2</a:t>
            </a:fld>
            <a:endParaRPr lang="en-US"/>
          </a:p>
        </p:txBody>
      </p:sp>
    </p:spTree>
    <p:extLst>
      <p:ext uri="{BB962C8B-B14F-4D97-AF65-F5344CB8AC3E}">
        <p14:creationId xmlns:p14="http://schemas.microsoft.com/office/powerpoint/2010/main" val="141025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Do not delay your investigation</a:t>
            </a:r>
            <a:r>
              <a:rPr lang="en-US" baseline="0" dirty="0" smtClean="0"/>
              <a:t> BUT…</a:t>
            </a:r>
            <a:endParaRPr lang="en-US" dirty="0" smtClean="0"/>
          </a:p>
          <a:p>
            <a:pPr defTabSz="931774">
              <a:defRPr/>
            </a:pPr>
            <a:r>
              <a:rPr lang="en-US" dirty="0" smtClean="0"/>
              <a:t>Do not be tempted to immediately start</a:t>
            </a:r>
            <a:r>
              <a:rPr lang="en-US" baseline="0" dirty="0" smtClean="0"/>
              <a:t> scheduling interviews. </a:t>
            </a:r>
            <a:r>
              <a:rPr lang="en-US" dirty="0" smtClean="0"/>
              <a:t>There is a quagmire of potential</a:t>
            </a:r>
            <a:r>
              <a:rPr lang="en-US" baseline="0" dirty="0" smtClean="0"/>
              <a:t> landmines that you have to navigate through and you do not always know that when you are heading into the investigation.</a:t>
            </a:r>
            <a:endParaRPr lang="en-US" dirty="0" smtClean="0"/>
          </a:p>
          <a:p>
            <a:endParaRPr lang="en-US" baseline="0" dirty="0" smtClean="0"/>
          </a:p>
          <a:p>
            <a:r>
              <a:rPr lang="en-US" baseline="0" dirty="0" smtClean="0"/>
              <a:t>Good detectives will first create a plan that answers these questions.</a:t>
            </a:r>
          </a:p>
          <a:p>
            <a:endParaRPr lang="en-US" dirty="0" smtClean="0"/>
          </a:p>
          <a:p>
            <a:r>
              <a:rPr lang="en-US" dirty="0" smtClean="0"/>
              <a:t>Who? – Supervisor, HR, In House Counsel (privilege issues), Outside Investigator (Non-Attorney v. Attorney) (QPQ or HWE)</a:t>
            </a:r>
          </a:p>
          <a:p>
            <a:r>
              <a:rPr lang="en-US" dirty="0" smtClean="0"/>
              <a:t>Role of Investigator? – Be </a:t>
            </a:r>
            <a:r>
              <a:rPr lang="en-US" dirty="0" err="1" smtClean="0"/>
              <a:t>Nuetral</a:t>
            </a:r>
            <a:r>
              <a:rPr lang="en-US" dirty="0" smtClean="0"/>
              <a:t>,</a:t>
            </a:r>
            <a:r>
              <a:rPr lang="en-US" baseline="0" dirty="0" smtClean="0"/>
              <a:t> Gather Information, Who present information to?, Draw conclusions?, Make Recommendations?</a:t>
            </a:r>
          </a:p>
          <a:p>
            <a:r>
              <a:rPr lang="en-US" baseline="0" dirty="0" smtClean="0"/>
              <a:t>If know investigator may not know all the facts, may want to avoid conclusions (potential down sizing)</a:t>
            </a:r>
            <a:endParaRPr lang="en-US" dirty="0" smtClean="0"/>
          </a:p>
          <a:p>
            <a:endParaRPr lang="en-US" dirty="0" smtClean="0"/>
          </a:p>
          <a:p>
            <a:r>
              <a:rPr lang="en-US" dirty="0" smtClean="0"/>
              <a:t>You need to clearly define the purpose and</a:t>
            </a:r>
            <a:r>
              <a:rPr lang="en-US" baseline="0" dirty="0" smtClean="0"/>
              <a:t> scope of the investigation.  If you do not, you will get off track.</a:t>
            </a:r>
          </a:p>
          <a:p>
            <a:endParaRPr lang="en-US" baseline="0" dirty="0" smtClean="0"/>
          </a:p>
          <a:p>
            <a:r>
              <a:rPr lang="en-US" baseline="0" dirty="0" smtClean="0"/>
              <a:t>Be aware of any conflict of interest and realize any situations that you are too close to and cannot be objective.</a:t>
            </a:r>
            <a:endParaRPr lang="en-US" dirty="0"/>
          </a:p>
        </p:txBody>
      </p:sp>
      <p:sp>
        <p:nvSpPr>
          <p:cNvPr id="4" name="Slide Number Placeholder 3"/>
          <p:cNvSpPr>
            <a:spLocks noGrp="1"/>
          </p:cNvSpPr>
          <p:nvPr>
            <p:ph type="sldNum" sz="quarter" idx="10"/>
          </p:nvPr>
        </p:nvSpPr>
        <p:spPr/>
        <p:txBody>
          <a:bodyPr/>
          <a:lstStyle/>
          <a:p>
            <a:fld id="{8827C35F-58FF-4ECF-AB17-9096527F7049}" type="slidenum">
              <a:rPr lang="en-US" smtClean="0"/>
              <a:t>3</a:t>
            </a:fld>
            <a:endParaRPr lang="en-US"/>
          </a:p>
        </p:txBody>
      </p:sp>
    </p:spTree>
    <p:extLst>
      <p:ext uri="{BB962C8B-B14F-4D97-AF65-F5344CB8AC3E}">
        <p14:creationId xmlns:p14="http://schemas.microsoft.com/office/powerpoint/2010/main" val="2380582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dirty="0" smtClean="0"/>
              <a:t>Safety Concerns?  Emergencies,</a:t>
            </a:r>
            <a:r>
              <a:rPr lang="en-US" altLang="en-US" baseline="0" dirty="0" smtClean="0"/>
              <a:t> emotionally volatile situations, violence (Call the police if there is assault or threat)</a:t>
            </a:r>
            <a:endParaRPr lang="en-US" altLang="en-US" dirty="0" smtClean="0"/>
          </a:p>
          <a:p>
            <a:pPr eaLnBrk="1" hangingPunct="1">
              <a:buFontTx/>
              <a:buNone/>
            </a:pPr>
            <a:endParaRPr lang="en-US" altLang="en-US" dirty="0" smtClean="0"/>
          </a:p>
          <a:p>
            <a:pPr eaLnBrk="1" hangingPunct="1">
              <a:buFontTx/>
              <a:buNone/>
            </a:pPr>
            <a:r>
              <a:rPr lang="en-US" altLang="en-US" dirty="0" smtClean="0"/>
              <a:t>Enlighten the Accused – “A concern has been expressed, and an investigation will be done:  Do not: (</a:t>
            </a:r>
            <a:r>
              <a:rPr lang="en-US" altLang="en-US" dirty="0" err="1" smtClean="0"/>
              <a:t>i</a:t>
            </a:r>
            <a:r>
              <a:rPr lang="en-US" altLang="en-US" dirty="0" smtClean="0"/>
              <a:t>)</a:t>
            </a:r>
            <a:r>
              <a:rPr lang="en-US" altLang="en-US" baseline="0" dirty="0" smtClean="0"/>
              <a:t> confront or apologize; (ii) recruit witnesses; Do (</a:t>
            </a:r>
            <a:r>
              <a:rPr lang="en-US" altLang="en-US" baseline="0" dirty="0" err="1" smtClean="0"/>
              <a:t>i</a:t>
            </a:r>
            <a:r>
              <a:rPr lang="en-US" altLang="en-US" baseline="0" dirty="0" smtClean="0"/>
              <a:t>) avoid questionable conduct; and (ii) get approval before any adverse action.</a:t>
            </a:r>
            <a:endParaRPr lang="en-US" altLang="en-US" dirty="0" smtClean="0"/>
          </a:p>
          <a:p>
            <a:pPr eaLnBrk="1" hangingPunct="1">
              <a:buFontTx/>
              <a:buNone/>
            </a:pPr>
            <a:endParaRPr lang="en-US" altLang="en-US" dirty="0" smtClean="0"/>
          </a:p>
          <a:p>
            <a:pPr eaLnBrk="1" hangingPunct="1">
              <a:buFontTx/>
              <a:buNone/>
            </a:pPr>
            <a:r>
              <a:rPr lang="en-US" altLang="en-US" dirty="0" smtClean="0"/>
              <a:t>Gather evidence: Whether it validates the complaint or not.  It will help you understand the situation and witnesses and help you be objective.</a:t>
            </a:r>
          </a:p>
          <a:p>
            <a:pPr eaLnBrk="1" hangingPunct="1">
              <a:buFontTx/>
              <a:buNone/>
            </a:pPr>
            <a:r>
              <a:rPr lang="en-US" altLang="en-US" dirty="0" smtClean="0"/>
              <a:t>TIP:  If someone hands you a document, write on the back of it who gave it to you</a:t>
            </a:r>
            <a:r>
              <a:rPr lang="en-US" altLang="en-US" baseline="0" dirty="0" smtClean="0"/>
              <a:t> and when.</a:t>
            </a:r>
            <a:endParaRPr lang="en-US" altLang="en-US" dirty="0" smtClean="0"/>
          </a:p>
          <a:p>
            <a:pPr eaLnBrk="1" hangingPunct="1">
              <a:buFontTx/>
              <a:buNone/>
            </a:pPr>
            <a:endParaRPr lang="en-US" altLang="en-US" dirty="0" smtClean="0"/>
          </a:p>
          <a:p>
            <a:pPr eaLnBrk="1" hangingPunct="1">
              <a:buFontTx/>
              <a:buNone/>
            </a:pPr>
            <a:r>
              <a:rPr lang="en-US" altLang="en-US" dirty="0" smtClean="0"/>
              <a:t>Structured interview: Ask the same questions of each candidate.  This will ensure fairness and give you a good basis for comparison.  You can follow up the answers with individualized requests for clarification.</a:t>
            </a:r>
          </a:p>
          <a:p>
            <a:pPr eaLnBrk="1" hangingPunct="1">
              <a:buFontTx/>
              <a:buNone/>
            </a:pPr>
            <a:endParaRPr lang="en-US" altLang="en-US" dirty="0" smtClean="0"/>
          </a:p>
          <a:p>
            <a:pPr eaLnBrk="1" hangingPunct="1">
              <a:buFontTx/>
              <a:buNone/>
            </a:pPr>
            <a:r>
              <a:rPr lang="en-US" altLang="en-US" dirty="0" smtClean="0"/>
              <a:t>Open ended: You can warm up with a few yes/no questions, but open ended questions will give you more useful information</a:t>
            </a:r>
          </a:p>
          <a:p>
            <a:endParaRPr lang="en-US" dirty="0"/>
          </a:p>
        </p:txBody>
      </p:sp>
      <p:sp>
        <p:nvSpPr>
          <p:cNvPr id="4" name="Slide Number Placeholder 3"/>
          <p:cNvSpPr>
            <a:spLocks noGrp="1"/>
          </p:cNvSpPr>
          <p:nvPr>
            <p:ph type="sldNum" sz="quarter" idx="10"/>
          </p:nvPr>
        </p:nvSpPr>
        <p:spPr/>
        <p:txBody>
          <a:bodyPr/>
          <a:lstStyle/>
          <a:p>
            <a:fld id="{8827C35F-58FF-4ECF-AB17-9096527F7049}" type="slidenum">
              <a:rPr lang="en-US" smtClean="0"/>
              <a:t>4</a:t>
            </a:fld>
            <a:endParaRPr lang="en-US"/>
          </a:p>
        </p:txBody>
      </p:sp>
    </p:spTree>
    <p:extLst>
      <p:ext uri="{BB962C8B-B14F-4D97-AF65-F5344CB8AC3E}">
        <p14:creationId xmlns:p14="http://schemas.microsoft.com/office/powerpoint/2010/main" val="2531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Issue a </a:t>
            </a:r>
            <a:r>
              <a:rPr lang="en-US" i="1" dirty="0" smtClean="0"/>
              <a:t>Garrity</a:t>
            </a:r>
            <a:r>
              <a:rPr lang="en-US" i="1" baseline="0" dirty="0" smtClean="0"/>
              <a:t> </a:t>
            </a:r>
            <a:r>
              <a:rPr lang="en-US" i="0" baseline="0" dirty="0" smtClean="0"/>
              <a:t>warning for public employees: (</a:t>
            </a:r>
            <a:r>
              <a:rPr lang="en-US" i="0" baseline="0" dirty="0" err="1" smtClean="0"/>
              <a:t>i</a:t>
            </a:r>
            <a:r>
              <a:rPr lang="en-US" i="0" baseline="0" dirty="0" smtClean="0"/>
              <a:t>) if the EE could be disciplined for refusing to cooperate; and (ii) the information sought may foreseeably be used to prosecute the employee criminally.</a:t>
            </a:r>
          </a:p>
          <a:p>
            <a:endParaRPr lang="en-US" i="0" baseline="0" dirty="0" smtClean="0"/>
          </a:p>
          <a:p>
            <a:r>
              <a:rPr lang="en-US" b="1" i="0" baseline="0" dirty="0" smtClean="0"/>
              <a:t>TRIVIA QUESTION</a:t>
            </a:r>
            <a:r>
              <a:rPr lang="en-US" b="0" i="0" baseline="0" dirty="0" smtClean="0"/>
              <a:t>:</a:t>
            </a:r>
            <a:r>
              <a:rPr lang="en-US" b="1" i="0" baseline="0" dirty="0" smtClean="0"/>
              <a:t>  </a:t>
            </a:r>
            <a:r>
              <a:rPr lang="en-US" b="0" i="0" baseline="0" dirty="0" smtClean="0"/>
              <a:t>Who directed the first-ever Batman movie?</a:t>
            </a:r>
          </a:p>
          <a:p>
            <a:r>
              <a:rPr lang="en-US" b="0" i="0" baseline="0" dirty="0" smtClean="0"/>
              <a:t>Andy Warhol directed Batman Dracula in 1964 without the consent of DC Comics</a:t>
            </a:r>
          </a:p>
        </p:txBody>
      </p:sp>
      <p:sp>
        <p:nvSpPr>
          <p:cNvPr id="4" name="Slide Number Placeholder 3"/>
          <p:cNvSpPr>
            <a:spLocks noGrp="1"/>
          </p:cNvSpPr>
          <p:nvPr>
            <p:ph type="sldNum" sz="quarter" idx="10"/>
          </p:nvPr>
        </p:nvSpPr>
        <p:spPr/>
        <p:txBody>
          <a:bodyPr/>
          <a:lstStyle/>
          <a:p>
            <a:fld id="{8827C35F-58FF-4ECF-AB17-9096527F7049}" type="slidenum">
              <a:rPr lang="en-US" smtClean="0"/>
              <a:t>5</a:t>
            </a:fld>
            <a:endParaRPr lang="en-US"/>
          </a:p>
        </p:txBody>
      </p:sp>
    </p:spTree>
    <p:extLst>
      <p:ext uri="{BB962C8B-B14F-4D97-AF65-F5344CB8AC3E}">
        <p14:creationId xmlns:p14="http://schemas.microsoft.com/office/powerpoint/2010/main" val="114871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interviewee expectantly and wait for more.</a:t>
            </a:r>
          </a:p>
          <a:p>
            <a:endParaRPr lang="en-US" dirty="0" smtClean="0"/>
          </a:p>
          <a:p>
            <a:r>
              <a:rPr lang="en-US" dirty="0" smtClean="0"/>
              <a:t>Strike a balance between confronting people who are lying and</a:t>
            </a:r>
            <a:r>
              <a:rPr lang="en-US" baseline="0" dirty="0" smtClean="0"/>
              <a:t> coaxing a reluctant person to share and give you a statement so that you have other evidence to substantiate the allegations.</a:t>
            </a:r>
            <a:endParaRPr lang="en-US" dirty="0" smtClean="0"/>
          </a:p>
        </p:txBody>
      </p:sp>
      <p:sp>
        <p:nvSpPr>
          <p:cNvPr id="4" name="Slide Number Placeholder 3"/>
          <p:cNvSpPr>
            <a:spLocks noGrp="1"/>
          </p:cNvSpPr>
          <p:nvPr>
            <p:ph type="sldNum" sz="quarter" idx="10"/>
          </p:nvPr>
        </p:nvSpPr>
        <p:spPr/>
        <p:txBody>
          <a:bodyPr/>
          <a:lstStyle/>
          <a:p>
            <a:fld id="{8827C35F-58FF-4ECF-AB17-9096527F7049}" type="slidenum">
              <a:rPr lang="en-US" smtClean="0"/>
              <a:t>6</a:t>
            </a:fld>
            <a:endParaRPr lang="en-US"/>
          </a:p>
        </p:txBody>
      </p:sp>
    </p:spTree>
    <p:extLst>
      <p:ext uri="{BB962C8B-B14F-4D97-AF65-F5344CB8AC3E}">
        <p14:creationId xmlns:p14="http://schemas.microsoft.com/office/powerpoint/2010/main" val="1340898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a:t>
            </a:r>
            <a:r>
              <a:rPr lang="en-US" baseline="0" dirty="0" smtClean="0"/>
              <a:t> your future witnesses happy</a:t>
            </a:r>
          </a:p>
          <a:p>
            <a:endParaRPr lang="en-US" baseline="0" dirty="0" smtClean="0"/>
          </a:p>
          <a:p>
            <a:pPr defTabSz="931774">
              <a:defRPr/>
            </a:pPr>
            <a:r>
              <a:rPr lang="en-US" dirty="0" smtClean="0"/>
              <a:t>Some people will</a:t>
            </a:r>
            <a:r>
              <a:rPr lang="en-US" baseline="0" dirty="0" smtClean="0"/>
              <a:t> not be happy regardless of the decision you make, but being sure you go about it in a way that is sensitive and meaningful can help diminish their dissatisfaction.  They may not be happy with the answer, but at least they feel they’ve been heard.</a:t>
            </a:r>
          </a:p>
          <a:p>
            <a:pPr defTabSz="931774">
              <a:defRPr/>
            </a:pPr>
            <a:endParaRPr lang="en-US" baseline="0" dirty="0" smtClean="0"/>
          </a:p>
          <a:p>
            <a:pPr defTabSz="931774">
              <a:defRPr/>
            </a:pPr>
            <a:r>
              <a:rPr lang="en-US" dirty="0" smtClean="0">
                <a:effectLst/>
              </a:rPr>
              <a:t>Encourage all those involved in the investigation to keep the proceedings confidential to protect the integrity of the process. If word leaks out, other employees will lose trust and might refuse to share what they know. </a:t>
            </a:r>
          </a:p>
          <a:p>
            <a:pPr defTabSz="931774">
              <a:defRPr/>
            </a:pPr>
            <a:endParaRPr lang="en-US" dirty="0" smtClean="0">
              <a:effectLst/>
            </a:endParaRPr>
          </a:p>
          <a:p>
            <a:pPr defTabSz="931774">
              <a:defRPr/>
            </a:pPr>
            <a:r>
              <a:rPr lang="en-US" dirty="0" smtClean="0">
                <a:effectLst/>
              </a:rPr>
              <a:t>A word of caution is in order for the HR team as well. </a:t>
            </a:r>
          </a:p>
          <a:p>
            <a:pPr defTabSz="931774">
              <a:defRPr/>
            </a:pPr>
            <a:endParaRPr lang="en-US" dirty="0" smtClean="0">
              <a:effectLst/>
            </a:endParaRPr>
          </a:p>
          <a:p>
            <a:pPr defTabSz="931774">
              <a:defRPr/>
            </a:pPr>
            <a:r>
              <a:rPr lang="en-US" dirty="0" smtClean="0">
                <a:effectLst/>
              </a:rPr>
              <a:t>Never share information with a colleague if he or she wasn’t directly involved.</a:t>
            </a:r>
            <a:r>
              <a:rPr lang="en-US" baseline="0" dirty="0" smtClean="0">
                <a:effectLst/>
              </a:rPr>
              <a:t>  </a:t>
            </a:r>
            <a:r>
              <a:rPr lang="en-US" dirty="0" smtClean="0">
                <a:effectLst/>
              </a:rPr>
              <a:t>It’s not that you can’t trust your colleagues. It’s about mitigating risk whenever possible. </a:t>
            </a:r>
          </a:p>
          <a:p>
            <a:pPr defTabSz="931774">
              <a:defRPr/>
            </a:pPr>
            <a:endParaRPr lang="en-US" dirty="0" smtClean="0">
              <a:effectLst/>
            </a:endParaRPr>
          </a:p>
          <a:p>
            <a:pPr defTabSz="931774">
              <a:defRPr/>
            </a:pPr>
            <a:r>
              <a:rPr lang="en-US" dirty="0" smtClean="0">
                <a:effectLst/>
              </a:rPr>
              <a:t>However, don’t promise an employee that his or her complaint will remain confidential, because it might be necessary to share the information down the road. </a:t>
            </a:r>
            <a:endParaRPr lang="en-US" dirty="0"/>
          </a:p>
        </p:txBody>
      </p:sp>
      <p:sp>
        <p:nvSpPr>
          <p:cNvPr id="4" name="Slide Number Placeholder 3"/>
          <p:cNvSpPr>
            <a:spLocks noGrp="1"/>
          </p:cNvSpPr>
          <p:nvPr>
            <p:ph type="sldNum" sz="quarter" idx="10"/>
          </p:nvPr>
        </p:nvSpPr>
        <p:spPr/>
        <p:txBody>
          <a:bodyPr/>
          <a:lstStyle/>
          <a:p>
            <a:fld id="{8827C35F-58FF-4ECF-AB17-9096527F7049}" type="slidenum">
              <a:rPr lang="en-US" smtClean="0"/>
              <a:t>7</a:t>
            </a:fld>
            <a:endParaRPr lang="en-US"/>
          </a:p>
        </p:txBody>
      </p:sp>
    </p:spTree>
    <p:extLst>
      <p:ext uri="{BB962C8B-B14F-4D97-AF65-F5344CB8AC3E}">
        <p14:creationId xmlns:p14="http://schemas.microsoft.com/office/powerpoint/2010/main" val="1979192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EEOC suggest using the following factors to assess witness credibility.</a:t>
            </a:r>
          </a:p>
        </p:txBody>
      </p:sp>
      <p:sp>
        <p:nvSpPr>
          <p:cNvPr id="4" name="Slide Number Placeholder 3"/>
          <p:cNvSpPr>
            <a:spLocks noGrp="1"/>
          </p:cNvSpPr>
          <p:nvPr>
            <p:ph type="sldNum" sz="quarter" idx="10"/>
          </p:nvPr>
        </p:nvSpPr>
        <p:spPr/>
        <p:txBody>
          <a:bodyPr/>
          <a:lstStyle/>
          <a:p>
            <a:fld id="{8827C35F-58FF-4ECF-AB17-9096527F7049}" type="slidenum">
              <a:rPr lang="en-US" smtClean="0"/>
              <a:t>8</a:t>
            </a:fld>
            <a:endParaRPr lang="en-US"/>
          </a:p>
        </p:txBody>
      </p:sp>
    </p:spTree>
    <p:extLst>
      <p:ext uri="{BB962C8B-B14F-4D97-AF65-F5344CB8AC3E}">
        <p14:creationId xmlns:p14="http://schemas.microsoft.com/office/powerpoint/2010/main" val="932798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Being</a:t>
            </a:r>
            <a:r>
              <a:rPr lang="en-US" baseline="0" dirty="0" smtClean="0"/>
              <a:t> objective may have identified other issues that need to be resolved or problems with current policies and procedures that will need to be changed.</a:t>
            </a:r>
          </a:p>
          <a:p>
            <a:pPr defTabSz="931774">
              <a:defRPr/>
            </a:pPr>
            <a:endParaRPr lang="en-US" baseline="0" dirty="0" smtClean="0"/>
          </a:p>
          <a:p>
            <a:pPr defTabSz="931774">
              <a:defRPr/>
            </a:pPr>
            <a:r>
              <a:rPr lang="en-US" b="1" baseline="0" dirty="0" smtClean="0"/>
              <a:t>TRIVIA QUESTION:</a:t>
            </a:r>
            <a:r>
              <a:rPr lang="en-US" b="0" baseline="0" dirty="0" smtClean="0"/>
              <a:t> What actor has played Batman more than any other person in any form of media (film, voice, etc.)?</a:t>
            </a:r>
          </a:p>
          <a:p>
            <a:pPr defTabSz="931774">
              <a:defRPr/>
            </a:pPr>
            <a:r>
              <a:rPr lang="en-US" b="0" baseline="0" dirty="0" smtClean="0"/>
              <a:t>Kevin Conroy (voice actor) – Batman: The Animated Series, 8 TV Series, 13 animated movies, and 10 video games</a:t>
            </a:r>
            <a:endParaRPr lang="en-US" b="1" dirty="0" smtClean="0"/>
          </a:p>
          <a:p>
            <a:endParaRPr lang="en-US" dirty="0"/>
          </a:p>
        </p:txBody>
      </p:sp>
      <p:sp>
        <p:nvSpPr>
          <p:cNvPr id="4" name="Slide Number Placeholder 3"/>
          <p:cNvSpPr>
            <a:spLocks noGrp="1"/>
          </p:cNvSpPr>
          <p:nvPr>
            <p:ph type="sldNum" sz="quarter" idx="10"/>
          </p:nvPr>
        </p:nvSpPr>
        <p:spPr/>
        <p:txBody>
          <a:bodyPr/>
          <a:lstStyle/>
          <a:p>
            <a:fld id="{8827C35F-58FF-4ECF-AB17-9096527F7049}" type="slidenum">
              <a:rPr lang="en-US" smtClean="0"/>
              <a:t>9</a:t>
            </a:fld>
            <a:endParaRPr lang="en-US"/>
          </a:p>
        </p:txBody>
      </p:sp>
    </p:spTree>
    <p:extLst>
      <p:ext uri="{BB962C8B-B14F-4D97-AF65-F5344CB8AC3E}">
        <p14:creationId xmlns:p14="http://schemas.microsoft.com/office/powerpoint/2010/main" val="220570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B2A79B-8800-4C3D-B806-61CB4EA28469}"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FAB56-44CF-4A04-B68B-E525E2B85B3F}" type="slidenum">
              <a:rPr lang="en-US" smtClean="0"/>
              <a:t>‹#›</a:t>
            </a:fld>
            <a:endParaRPr lang="en-US"/>
          </a:p>
        </p:txBody>
      </p:sp>
    </p:spTree>
    <p:extLst>
      <p:ext uri="{BB962C8B-B14F-4D97-AF65-F5344CB8AC3E}">
        <p14:creationId xmlns:p14="http://schemas.microsoft.com/office/powerpoint/2010/main" val="3050187946"/>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2A79B-8800-4C3D-B806-61CB4EA28469}"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FAB56-44CF-4A04-B68B-E525E2B85B3F}" type="slidenum">
              <a:rPr lang="en-US" smtClean="0"/>
              <a:t>‹#›</a:t>
            </a:fld>
            <a:endParaRPr lang="en-US"/>
          </a:p>
        </p:txBody>
      </p:sp>
    </p:spTree>
    <p:extLst>
      <p:ext uri="{BB962C8B-B14F-4D97-AF65-F5344CB8AC3E}">
        <p14:creationId xmlns:p14="http://schemas.microsoft.com/office/powerpoint/2010/main" val="118232553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2A79B-8800-4C3D-B806-61CB4EA28469}"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FAB56-44CF-4A04-B68B-E525E2B85B3F}" type="slidenum">
              <a:rPr lang="en-US" smtClean="0"/>
              <a:t>‹#›</a:t>
            </a:fld>
            <a:endParaRPr lang="en-US"/>
          </a:p>
        </p:txBody>
      </p:sp>
    </p:spTree>
    <p:extLst>
      <p:ext uri="{BB962C8B-B14F-4D97-AF65-F5344CB8AC3E}">
        <p14:creationId xmlns:p14="http://schemas.microsoft.com/office/powerpoint/2010/main" val="4175489857"/>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2A79B-8800-4C3D-B806-61CB4EA28469}"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FAB56-44CF-4A04-B68B-E525E2B85B3F}" type="slidenum">
              <a:rPr lang="en-US" smtClean="0"/>
              <a:t>‹#›</a:t>
            </a:fld>
            <a:endParaRPr lang="en-US"/>
          </a:p>
        </p:txBody>
      </p:sp>
    </p:spTree>
    <p:extLst>
      <p:ext uri="{BB962C8B-B14F-4D97-AF65-F5344CB8AC3E}">
        <p14:creationId xmlns:p14="http://schemas.microsoft.com/office/powerpoint/2010/main" val="1770642027"/>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B2A79B-8800-4C3D-B806-61CB4EA28469}"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FAB56-44CF-4A04-B68B-E525E2B85B3F}" type="slidenum">
              <a:rPr lang="en-US" smtClean="0"/>
              <a:t>‹#›</a:t>
            </a:fld>
            <a:endParaRPr lang="en-US"/>
          </a:p>
        </p:txBody>
      </p:sp>
    </p:spTree>
    <p:extLst>
      <p:ext uri="{BB962C8B-B14F-4D97-AF65-F5344CB8AC3E}">
        <p14:creationId xmlns:p14="http://schemas.microsoft.com/office/powerpoint/2010/main" val="755157148"/>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B2A79B-8800-4C3D-B806-61CB4EA28469}"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8FAB56-44CF-4A04-B68B-E525E2B85B3F}" type="slidenum">
              <a:rPr lang="en-US" smtClean="0"/>
              <a:t>‹#›</a:t>
            </a:fld>
            <a:endParaRPr lang="en-US"/>
          </a:p>
        </p:txBody>
      </p:sp>
    </p:spTree>
    <p:extLst>
      <p:ext uri="{BB962C8B-B14F-4D97-AF65-F5344CB8AC3E}">
        <p14:creationId xmlns:p14="http://schemas.microsoft.com/office/powerpoint/2010/main" val="21043532"/>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B2A79B-8800-4C3D-B806-61CB4EA28469}" type="datetimeFigureOut">
              <a:rPr lang="en-US" smtClean="0"/>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8FAB56-44CF-4A04-B68B-E525E2B85B3F}" type="slidenum">
              <a:rPr lang="en-US" smtClean="0"/>
              <a:t>‹#›</a:t>
            </a:fld>
            <a:endParaRPr lang="en-US"/>
          </a:p>
        </p:txBody>
      </p:sp>
    </p:spTree>
    <p:extLst>
      <p:ext uri="{BB962C8B-B14F-4D97-AF65-F5344CB8AC3E}">
        <p14:creationId xmlns:p14="http://schemas.microsoft.com/office/powerpoint/2010/main" val="2542954085"/>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B2A79B-8800-4C3D-B806-61CB4EA28469}" type="datetimeFigureOut">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8FAB56-44CF-4A04-B68B-E525E2B85B3F}" type="slidenum">
              <a:rPr lang="en-US" smtClean="0"/>
              <a:t>‹#›</a:t>
            </a:fld>
            <a:endParaRPr lang="en-US"/>
          </a:p>
        </p:txBody>
      </p:sp>
    </p:spTree>
    <p:extLst>
      <p:ext uri="{BB962C8B-B14F-4D97-AF65-F5344CB8AC3E}">
        <p14:creationId xmlns:p14="http://schemas.microsoft.com/office/powerpoint/2010/main" val="2357779654"/>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B2A79B-8800-4C3D-B806-61CB4EA28469}" type="datetimeFigureOut">
              <a:rPr lang="en-US" smtClean="0"/>
              <a:t>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8FAB56-44CF-4A04-B68B-E525E2B85B3F}" type="slidenum">
              <a:rPr lang="en-US" smtClean="0"/>
              <a:t>‹#›</a:t>
            </a:fld>
            <a:endParaRPr lang="en-US"/>
          </a:p>
        </p:txBody>
      </p:sp>
    </p:spTree>
    <p:extLst>
      <p:ext uri="{BB962C8B-B14F-4D97-AF65-F5344CB8AC3E}">
        <p14:creationId xmlns:p14="http://schemas.microsoft.com/office/powerpoint/2010/main" val="3129010370"/>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B2A79B-8800-4C3D-B806-61CB4EA28469}"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8FAB56-44CF-4A04-B68B-E525E2B85B3F}" type="slidenum">
              <a:rPr lang="en-US" smtClean="0"/>
              <a:t>‹#›</a:t>
            </a:fld>
            <a:endParaRPr lang="en-US"/>
          </a:p>
        </p:txBody>
      </p:sp>
    </p:spTree>
    <p:extLst>
      <p:ext uri="{BB962C8B-B14F-4D97-AF65-F5344CB8AC3E}">
        <p14:creationId xmlns:p14="http://schemas.microsoft.com/office/powerpoint/2010/main" val="308608322"/>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B2A79B-8800-4C3D-B806-61CB4EA28469}"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8FAB56-44CF-4A04-B68B-E525E2B85B3F}" type="slidenum">
              <a:rPr lang="en-US" smtClean="0"/>
              <a:t>‹#›</a:t>
            </a:fld>
            <a:endParaRPr lang="en-US"/>
          </a:p>
        </p:txBody>
      </p:sp>
    </p:spTree>
    <p:extLst>
      <p:ext uri="{BB962C8B-B14F-4D97-AF65-F5344CB8AC3E}">
        <p14:creationId xmlns:p14="http://schemas.microsoft.com/office/powerpoint/2010/main" val="2938269624"/>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A79B-8800-4C3D-B806-61CB4EA28469}" type="datetimeFigureOut">
              <a:rPr lang="en-US" smtClean="0"/>
              <a:t>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FAB56-44CF-4A04-B68B-E525E2B85B3F}" type="slidenum">
              <a:rPr lang="en-US" smtClean="0"/>
              <a:t>‹#›</a:t>
            </a:fld>
            <a:endParaRPr lang="en-US"/>
          </a:p>
        </p:txBody>
      </p:sp>
    </p:spTree>
    <p:extLst>
      <p:ext uri="{BB962C8B-B14F-4D97-AF65-F5344CB8AC3E}">
        <p14:creationId xmlns:p14="http://schemas.microsoft.com/office/powerpoint/2010/main" val="2215279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allie\Pictures\Work\Presentation Images\detective_comics_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rot="199842">
            <a:off x="6553200" y="3204622"/>
            <a:ext cx="2819400" cy="1752600"/>
          </a:xfrm>
        </p:spPr>
        <p:txBody>
          <a:bodyPr anchor="ctr">
            <a:normAutofit/>
          </a:bodyPr>
          <a:lstStyle/>
          <a:p>
            <a:r>
              <a:rPr lang="en-US" sz="2400" b="1" cap="small" spc="-150"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Workplace</a:t>
            </a:r>
            <a:br>
              <a:rPr lang="en-US" sz="2400" b="1" cap="small" spc="-150"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br>
            <a:r>
              <a:rPr lang="en-US" sz="2400" b="1" cap="small" spc="-150"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Investigations: </a:t>
            </a:r>
            <a:br>
              <a:rPr lang="en-US" sz="2400" b="1" cap="small" spc="-150"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br>
            <a:r>
              <a:rPr lang="en-US" sz="2400" b="1" cap="small" spc="-150"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Be The Batman</a:t>
            </a:r>
            <a:endParaRPr lang="en-US" sz="2400" b="1" cap="small" spc="-150" dirty="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5" name="Subtitle 2"/>
          <p:cNvSpPr txBox="1">
            <a:spLocks/>
          </p:cNvSpPr>
          <p:nvPr/>
        </p:nvSpPr>
        <p:spPr>
          <a:xfrm rot="444187">
            <a:off x="6485412" y="4473865"/>
            <a:ext cx="2819400" cy="1752600"/>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b="1" cap="small" spc="-150"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Zachary B. Allie</a:t>
            </a:r>
            <a:endParaRPr lang="en-US" sz="1800" b="1" cap="small" spc="-150" dirty="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6"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99526">
            <a:off x="6869618" y="5709710"/>
            <a:ext cx="2054617" cy="31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320996"/>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allie\Pictures\Work\Presentation Images\detective_comics_2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0"/>
            <a:ext cx="914400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2133600" y="762000"/>
            <a:ext cx="5181600" cy="5181600"/>
          </a:xfrm>
          <a:prstGeom prst="ellipse">
            <a:avLst/>
          </a:prstGeom>
          <a:solidFill>
            <a:srgbClr val="3AD2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a:spLocks noGrp="1"/>
          </p:cNvSpPr>
          <p:nvPr>
            <p:ph type="subTitle" idx="1"/>
          </p:nvPr>
        </p:nvSpPr>
        <p:spPr>
          <a:xfrm>
            <a:off x="2819400" y="1447800"/>
            <a:ext cx="3810000" cy="609600"/>
          </a:xfrm>
        </p:spPr>
        <p:txBody>
          <a:bodyPr anchor="ctr">
            <a:normAutofit/>
          </a:bodyPr>
          <a:lstStyle/>
          <a:p>
            <a:r>
              <a:rPr lang="en-US" sz="2800" u="sng" cap="small" spc="-150"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Reach a Conclusion</a:t>
            </a:r>
            <a:endParaRPr lang="en-US" sz="2800" u="sng" cap="small" spc="-150" dirty="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endParaRPr>
          </a:p>
        </p:txBody>
      </p:sp>
      <p:sp>
        <p:nvSpPr>
          <p:cNvPr id="8" name="Subtitle 1"/>
          <p:cNvSpPr txBox="1">
            <a:spLocks/>
          </p:cNvSpPr>
          <p:nvPr/>
        </p:nvSpPr>
        <p:spPr>
          <a:xfrm>
            <a:off x="2286000" y="2438400"/>
            <a:ext cx="4800600" cy="3048000"/>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en-US" sz="24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Weigh the evidence and witness statements</a:t>
            </a:r>
          </a:p>
          <a:p>
            <a:pPr>
              <a:spcBef>
                <a:spcPts val="0"/>
              </a:spcBef>
            </a:pPr>
            <a:endParaRPr lang="en-US" sz="24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endParaRPr>
          </a:p>
          <a:p>
            <a:pPr>
              <a:spcBef>
                <a:spcPts val="0"/>
              </a:spcBef>
            </a:pPr>
            <a:r>
              <a:rPr lang="en-US" sz="24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Conclude whether policies or procedures were violated or if misconduct occurred</a:t>
            </a:r>
          </a:p>
          <a:p>
            <a:pPr algn="l">
              <a:spcBef>
                <a:spcPts val="0"/>
              </a:spcBef>
            </a:pPr>
            <a:endParaRPr lang="en-US" sz="24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endParaRPr>
          </a:p>
          <a:p>
            <a:pPr algn="l">
              <a:spcBef>
                <a:spcPts val="0"/>
              </a:spcBef>
            </a:pPr>
            <a:endParaRPr lang="en-US" sz="24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endParaRPr>
          </a:p>
          <a:p>
            <a:pPr algn="l">
              <a:spcBef>
                <a:spcPts val="0"/>
              </a:spcBef>
            </a:pPr>
            <a:endParaRPr lang="en-US" sz="2400" cap="small" dirty="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108896593"/>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38700" y="455088"/>
            <a:ext cx="4076700" cy="617431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S:\Allie, Zachary\Presentation\Workplace Investigations\Images\Report.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5767" y="304800"/>
            <a:ext cx="4528633"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Explosion 1 1"/>
          <p:cNvSpPr/>
          <p:nvPr/>
        </p:nvSpPr>
        <p:spPr>
          <a:xfrm>
            <a:off x="914400" y="-381000"/>
            <a:ext cx="7239000" cy="1828800"/>
          </a:xfrm>
          <a:prstGeom prst="irregularSeal1">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p:cNvSpPr txBox="1">
            <a:spLocks/>
          </p:cNvSpPr>
          <p:nvPr/>
        </p:nvSpPr>
        <p:spPr>
          <a:xfrm>
            <a:off x="2286000" y="-152400"/>
            <a:ext cx="5105400" cy="1214978"/>
          </a:xfrm>
          <a:prstGeom prst="rect">
            <a:avLst/>
          </a:prstGeom>
        </p:spPr>
        <p:txBody>
          <a:bodyPr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u="sng" cap="small" spc="-150" dirty="0" smtClean="0">
                <a:ln>
                  <a:solidFill>
                    <a:sysClr val="windowText" lastClr="000000"/>
                  </a:solidFill>
                </a:ln>
                <a:solidFill>
                  <a:srgbClr val="FFFF00"/>
                </a:solidFill>
                <a:effectLst>
                  <a:outerShdw blurRad="38100" dist="38100" dir="2700000" algn="tl">
                    <a:srgbClr val="000000">
                      <a:alpha val="43137"/>
                    </a:srgbClr>
                  </a:outerShdw>
                </a:effectLst>
                <a:latin typeface="Comic Sans MS" panose="030F0702030302020204" pitchFamily="66" charset="0"/>
              </a:rPr>
              <a:t>The Investigation Report</a:t>
            </a:r>
            <a:endParaRPr lang="en-US" sz="2800" b="1" u="sng" cap="small" spc="-150" dirty="0">
              <a:ln>
                <a:solidFill>
                  <a:sysClr val="windowText" lastClr="000000"/>
                </a:solidFill>
              </a:ln>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5" name="Subtitle 1"/>
          <p:cNvSpPr txBox="1">
            <a:spLocks/>
          </p:cNvSpPr>
          <p:nvPr/>
        </p:nvSpPr>
        <p:spPr>
          <a:xfrm>
            <a:off x="4838700" y="1295400"/>
            <a:ext cx="4076700" cy="5410200"/>
          </a:xfrm>
          <a:prstGeom prst="rect">
            <a:avLst/>
          </a:prstGeom>
        </p:spPr>
        <p:txBody>
          <a:bodyPr vert="horz" lIns="91440" tIns="45720" rIns="91440" bIns="45720" rtlCol="0" anchor="ctr">
            <a:normAutofit fontScale="8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spcBef>
                <a:spcPts val="0"/>
              </a:spcBef>
              <a:buFont typeface="Arial" panose="020B0604020202020204" pitchFamily="34" charset="0"/>
              <a:buChar char="•"/>
            </a:pPr>
            <a:r>
              <a:rPr lang="en-US" sz="20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Should cover:</a:t>
            </a:r>
          </a:p>
          <a:p>
            <a:pPr marL="914400" lvl="1" indent="-457200" algn="l">
              <a:spcBef>
                <a:spcPts val="0"/>
              </a:spcBef>
              <a:buFont typeface="Arial" panose="020B0604020202020204" pitchFamily="34" charset="0"/>
              <a:buChar char="•"/>
            </a:pPr>
            <a:r>
              <a:rPr lang="en-US" sz="20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Issues &amp; policies being investigated</a:t>
            </a:r>
          </a:p>
          <a:p>
            <a:pPr marL="914400" lvl="1" indent="-457200" algn="l">
              <a:spcBef>
                <a:spcPts val="0"/>
              </a:spcBef>
              <a:buFont typeface="Arial" panose="020B0604020202020204" pitchFamily="34" charset="0"/>
              <a:buChar char="•"/>
            </a:pPr>
            <a:r>
              <a:rPr lang="en-US" sz="20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Parties &amp; witnesses involved</a:t>
            </a:r>
          </a:p>
          <a:p>
            <a:pPr marL="914400" lvl="1" indent="-457200" algn="l">
              <a:spcBef>
                <a:spcPts val="0"/>
              </a:spcBef>
              <a:buFont typeface="Arial" panose="020B0604020202020204" pitchFamily="34" charset="0"/>
              <a:buChar char="•"/>
            </a:pPr>
            <a:r>
              <a:rPr lang="en-US" sz="20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Factual findings &amp; chronology of events</a:t>
            </a:r>
          </a:p>
          <a:p>
            <a:pPr marL="914400" lvl="1" indent="-457200" algn="l">
              <a:spcBef>
                <a:spcPts val="0"/>
              </a:spcBef>
              <a:buFont typeface="Arial" panose="020B0604020202020204" pitchFamily="34" charset="0"/>
              <a:buChar char="•"/>
            </a:pPr>
            <a:r>
              <a:rPr lang="en-US" sz="20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Summary of witness statements</a:t>
            </a:r>
          </a:p>
          <a:p>
            <a:pPr marL="914400" lvl="1" indent="-457200" algn="l">
              <a:spcBef>
                <a:spcPts val="0"/>
              </a:spcBef>
              <a:buFont typeface="Arial" panose="020B0604020202020204" pitchFamily="34" charset="0"/>
              <a:buChar char="•"/>
            </a:pPr>
            <a:r>
              <a:rPr lang="en-US" sz="20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Any credibility determinations</a:t>
            </a:r>
          </a:p>
          <a:p>
            <a:pPr marL="914400" lvl="1" indent="-457200" algn="l">
              <a:spcBef>
                <a:spcPts val="0"/>
              </a:spcBef>
              <a:buFont typeface="Arial" panose="020B0604020202020204" pitchFamily="34" charset="0"/>
              <a:buChar char="•"/>
            </a:pPr>
            <a:endParaRPr lang="en-US" sz="20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endParaRPr>
          </a:p>
          <a:p>
            <a:pPr marL="457200" indent="-457200" algn="l">
              <a:spcBef>
                <a:spcPts val="0"/>
              </a:spcBef>
              <a:buFont typeface="Arial" panose="020B0604020202020204" pitchFamily="34" charset="0"/>
              <a:buChar char="•"/>
            </a:pPr>
            <a:r>
              <a:rPr lang="en-US" sz="20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Reaches a specific conclusion</a:t>
            </a:r>
          </a:p>
          <a:p>
            <a:pPr marL="457200" indent="-457200" algn="l">
              <a:spcBef>
                <a:spcPts val="0"/>
              </a:spcBef>
              <a:buFont typeface="Arial" panose="020B0604020202020204" pitchFamily="34" charset="0"/>
              <a:buChar char="•"/>
            </a:pPr>
            <a:endParaRPr lang="en-US" sz="20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endParaRPr>
          </a:p>
          <a:p>
            <a:pPr marL="457200" indent="-457200" algn="l">
              <a:spcBef>
                <a:spcPts val="0"/>
              </a:spcBef>
              <a:buFont typeface="Arial" panose="020B0604020202020204" pitchFamily="34" charset="0"/>
              <a:buChar char="•"/>
            </a:pPr>
            <a:r>
              <a:rPr lang="en-US" sz="20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Identifies issues that could not be resolved</a:t>
            </a:r>
            <a:endParaRPr lang="en-US" sz="2000" cap="small" dirty="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endParaRPr>
          </a:p>
          <a:p>
            <a:pPr marL="457200" indent="-457200" algn="l">
              <a:spcBef>
                <a:spcPts val="0"/>
              </a:spcBef>
              <a:buFont typeface="Arial" panose="020B0604020202020204" pitchFamily="34" charset="0"/>
              <a:buChar char="•"/>
            </a:pPr>
            <a:endParaRPr lang="en-US" sz="2000" cap="small" dirty="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endParaRPr>
          </a:p>
          <a:p>
            <a:pPr marL="457200" indent="-457200" algn="l">
              <a:spcBef>
                <a:spcPts val="0"/>
              </a:spcBef>
              <a:buFont typeface="Arial" panose="020B0604020202020204" pitchFamily="34" charset="0"/>
              <a:buChar char="•"/>
            </a:pPr>
            <a:r>
              <a:rPr lang="en-US" sz="20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Names the final decision maker</a:t>
            </a:r>
          </a:p>
          <a:p>
            <a:pPr marL="457200" indent="-457200" algn="l">
              <a:spcBef>
                <a:spcPts val="0"/>
              </a:spcBef>
              <a:buFont typeface="Arial" panose="020B0604020202020204" pitchFamily="34" charset="0"/>
              <a:buChar char="•"/>
            </a:pPr>
            <a:endParaRPr lang="en-US" sz="2000" cap="small" dirty="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endParaRPr>
          </a:p>
          <a:p>
            <a:pPr marL="457200" indent="-457200" algn="l">
              <a:spcBef>
                <a:spcPts val="0"/>
              </a:spcBef>
              <a:buFont typeface="Arial" panose="020B0604020202020204" pitchFamily="34" charset="0"/>
              <a:buChar char="•"/>
            </a:pPr>
            <a:r>
              <a:rPr lang="en-US" sz="20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Explains the actions taken or that will be taken by the employer</a:t>
            </a:r>
          </a:p>
          <a:p>
            <a:pPr marL="457200" indent="-457200" algn="l">
              <a:spcBef>
                <a:spcPts val="0"/>
              </a:spcBef>
              <a:buFont typeface="Arial" panose="020B0604020202020204" pitchFamily="34" charset="0"/>
              <a:buChar char="•"/>
            </a:pPr>
            <a:endParaRPr lang="en-US" sz="2000" cap="small" dirty="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918050660"/>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3429000"/>
            <a:ext cx="8458200" cy="3048000"/>
          </a:xfrm>
          <a:prstGeom prst="rect">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Allie, Zachary\Presentation\Workplace Investigations\Images\IMG_003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6779" y="152400"/>
            <a:ext cx="8642421" cy="31170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3733800"/>
            <a:ext cx="8153400" cy="2895600"/>
          </a:xfrm>
        </p:spPr>
        <p:txBody>
          <a:bodyPr>
            <a:normAutofit/>
          </a:bodyPr>
          <a:lstStyle/>
          <a:p>
            <a:pPr marL="457200" lvl="0" indent="-457200">
              <a:spcBef>
                <a:spcPts val="0"/>
              </a:spcBef>
            </a:pPr>
            <a:r>
              <a:rPr lang="en-US" sz="2400" cap="small" dirty="0">
                <a:ln>
                  <a:solidFill>
                    <a:sysClr val="windowText" lastClr="000000"/>
                  </a:solidFill>
                </a:ln>
                <a:effectLst>
                  <a:outerShdw blurRad="38100" dist="38100" dir="2700000" algn="tl">
                    <a:srgbClr val="000000">
                      <a:alpha val="43137"/>
                    </a:srgbClr>
                  </a:outerShdw>
                </a:effectLst>
                <a:latin typeface="Comic Sans MS" panose="030F0702030302020204" pitchFamily="66" charset="0"/>
              </a:rPr>
              <a:t>Submit </a:t>
            </a:r>
            <a:r>
              <a:rPr lang="en-US" sz="2400" cap="small" dirty="0" smtClean="0">
                <a:ln>
                  <a:solidFill>
                    <a:sysClr val="windowText" lastClr="000000"/>
                  </a:solidFill>
                </a:ln>
                <a:effectLst>
                  <a:outerShdw blurRad="38100" dist="38100" dir="2700000" algn="tl">
                    <a:srgbClr val="000000">
                      <a:alpha val="43137"/>
                    </a:srgbClr>
                  </a:outerShdw>
                </a:effectLst>
                <a:latin typeface="Comic Sans MS" panose="030F0702030302020204" pitchFamily="66" charset="0"/>
              </a:rPr>
              <a:t>report </a:t>
            </a:r>
            <a:r>
              <a:rPr lang="en-US" sz="2400" cap="small" dirty="0">
                <a:ln>
                  <a:solidFill>
                    <a:sysClr val="windowText" lastClr="000000"/>
                  </a:solidFill>
                </a:ln>
                <a:effectLst>
                  <a:outerShdw blurRad="38100" dist="38100" dir="2700000" algn="tl">
                    <a:srgbClr val="000000">
                      <a:alpha val="43137"/>
                    </a:srgbClr>
                  </a:outerShdw>
                </a:effectLst>
                <a:latin typeface="Comic Sans MS" panose="030F0702030302020204" pitchFamily="66" charset="0"/>
              </a:rPr>
              <a:t>to </a:t>
            </a:r>
            <a:r>
              <a:rPr lang="en-US" sz="2400" cap="small" dirty="0" smtClean="0">
                <a:ln>
                  <a:solidFill>
                    <a:sysClr val="windowText" lastClr="000000"/>
                  </a:solidFill>
                </a:ln>
                <a:effectLst>
                  <a:outerShdw blurRad="38100" dist="38100" dir="2700000" algn="tl">
                    <a:srgbClr val="000000">
                      <a:alpha val="43137"/>
                    </a:srgbClr>
                  </a:outerShdw>
                </a:effectLst>
                <a:latin typeface="Comic Sans MS" panose="030F0702030302020204" pitchFamily="66" charset="0"/>
              </a:rPr>
              <a:t>the decision </a:t>
            </a:r>
            <a:r>
              <a:rPr lang="en-US" sz="2400" cap="small" dirty="0">
                <a:ln>
                  <a:solidFill>
                    <a:sysClr val="windowText" lastClr="000000"/>
                  </a:solidFill>
                </a:ln>
                <a:effectLst>
                  <a:outerShdw blurRad="38100" dist="38100" dir="2700000" algn="tl">
                    <a:srgbClr val="000000">
                      <a:alpha val="43137"/>
                    </a:srgbClr>
                  </a:outerShdw>
                </a:effectLst>
                <a:latin typeface="Comic Sans MS" panose="030F0702030302020204" pitchFamily="66" charset="0"/>
              </a:rPr>
              <a:t>maker for </a:t>
            </a:r>
            <a:r>
              <a:rPr lang="en-US" sz="2400" cap="small" dirty="0" smtClean="0">
                <a:ln>
                  <a:solidFill>
                    <a:sysClr val="windowText" lastClr="000000"/>
                  </a:solidFill>
                </a:ln>
                <a:effectLst>
                  <a:outerShdw blurRad="38100" dist="38100" dir="2700000" algn="tl">
                    <a:srgbClr val="000000">
                      <a:alpha val="43137"/>
                    </a:srgbClr>
                  </a:outerShdw>
                </a:effectLst>
                <a:latin typeface="Comic Sans MS" panose="030F0702030302020204" pitchFamily="66" charset="0"/>
              </a:rPr>
              <a:t>action</a:t>
            </a:r>
            <a:endParaRPr lang="en-US" sz="2400" cap="small" dirty="0">
              <a:ln>
                <a:solidFill>
                  <a:sysClr val="windowText" lastClr="000000"/>
                </a:solidFill>
              </a:ln>
              <a:effectLst>
                <a:outerShdw blurRad="38100" dist="38100" dir="2700000" algn="tl">
                  <a:srgbClr val="000000">
                    <a:alpha val="43137"/>
                  </a:srgbClr>
                </a:outerShdw>
              </a:effectLst>
              <a:latin typeface="Comic Sans MS" panose="030F0702030302020204" pitchFamily="66" charset="0"/>
            </a:endParaRPr>
          </a:p>
          <a:p>
            <a:pPr marL="457200" lvl="0" indent="-457200">
              <a:spcBef>
                <a:spcPts val="0"/>
              </a:spcBef>
            </a:pPr>
            <a:r>
              <a:rPr lang="en-US" sz="2400" cap="small" dirty="0">
                <a:ln>
                  <a:solidFill>
                    <a:sysClr val="windowText" lastClr="000000"/>
                  </a:solidFill>
                </a:ln>
                <a:effectLst>
                  <a:outerShdw blurRad="38100" dist="38100" dir="2700000" algn="tl">
                    <a:srgbClr val="000000">
                      <a:alpha val="43137"/>
                    </a:srgbClr>
                  </a:outerShdw>
                </a:effectLst>
                <a:latin typeface="Comic Sans MS" panose="030F0702030302020204" pitchFamily="66" charset="0"/>
              </a:rPr>
              <a:t>Notify complainant when action has been taken</a:t>
            </a:r>
          </a:p>
          <a:p>
            <a:pPr marL="457200" lvl="0" indent="-457200">
              <a:spcBef>
                <a:spcPts val="0"/>
              </a:spcBef>
            </a:pPr>
            <a:r>
              <a:rPr lang="en-US" sz="2400" cap="small" dirty="0">
                <a:ln>
                  <a:solidFill>
                    <a:sysClr val="windowText" lastClr="000000"/>
                  </a:solidFill>
                </a:ln>
                <a:effectLst>
                  <a:outerShdw blurRad="38100" dist="38100" dir="2700000" algn="tl">
                    <a:srgbClr val="000000">
                      <a:alpha val="43137"/>
                    </a:srgbClr>
                  </a:outerShdw>
                </a:effectLst>
                <a:latin typeface="Comic Sans MS" panose="030F0702030302020204" pitchFamily="66" charset="0"/>
              </a:rPr>
              <a:t>Reintegrate and train </a:t>
            </a:r>
            <a:r>
              <a:rPr lang="en-US" sz="2400" cap="small" dirty="0" smtClean="0">
                <a:ln>
                  <a:solidFill>
                    <a:sysClr val="windowText" lastClr="000000"/>
                  </a:solidFill>
                </a:ln>
                <a:effectLst>
                  <a:outerShdw blurRad="38100" dist="38100" dir="2700000" algn="tl">
                    <a:srgbClr val="000000">
                      <a:alpha val="43137"/>
                    </a:srgbClr>
                  </a:outerShdw>
                </a:effectLst>
                <a:latin typeface="Comic Sans MS" panose="030F0702030302020204" pitchFamily="66" charset="0"/>
              </a:rPr>
              <a:t>the wrongdoer</a:t>
            </a:r>
            <a:endParaRPr lang="en-US" sz="2400" cap="small" dirty="0">
              <a:ln>
                <a:solidFill>
                  <a:sysClr val="windowText" lastClr="000000"/>
                </a:solidFill>
              </a:ln>
              <a:effectLst>
                <a:outerShdw blurRad="38100" dist="38100" dir="2700000" algn="tl">
                  <a:srgbClr val="000000">
                    <a:alpha val="43137"/>
                  </a:srgbClr>
                </a:outerShdw>
              </a:effectLst>
              <a:latin typeface="Comic Sans MS" panose="030F0702030302020204" pitchFamily="66" charset="0"/>
            </a:endParaRPr>
          </a:p>
          <a:p>
            <a:pPr marL="457200" lvl="0" indent="-457200">
              <a:spcBef>
                <a:spcPts val="0"/>
              </a:spcBef>
            </a:pPr>
            <a:r>
              <a:rPr lang="en-US" sz="2400" cap="small" dirty="0" smtClean="0">
                <a:ln>
                  <a:solidFill>
                    <a:sysClr val="windowText" lastClr="000000"/>
                  </a:solidFill>
                </a:ln>
                <a:effectLst>
                  <a:outerShdw blurRad="38100" dist="38100" dir="2700000" algn="tl">
                    <a:srgbClr val="000000">
                      <a:alpha val="43137"/>
                    </a:srgbClr>
                  </a:outerShdw>
                </a:effectLst>
                <a:latin typeface="Comic Sans MS" panose="030F0702030302020204" pitchFamily="66" charset="0"/>
              </a:rPr>
              <a:t>Review investigation </a:t>
            </a:r>
            <a:r>
              <a:rPr lang="en-US" sz="2400" cap="small" dirty="0">
                <a:ln>
                  <a:solidFill>
                    <a:sysClr val="windowText" lastClr="000000"/>
                  </a:solidFill>
                </a:ln>
                <a:effectLst>
                  <a:outerShdw blurRad="38100" dist="38100" dir="2700000" algn="tl">
                    <a:srgbClr val="000000">
                      <a:alpha val="43137"/>
                    </a:srgbClr>
                  </a:outerShdw>
                </a:effectLst>
                <a:latin typeface="Comic Sans MS" panose="030F0702030302020204" pitchFamily="66" charset="0"/>
              </a:rPr>
              <a:t>for </a:t>
            </a:r>
            <a:r>
              <a:rPr lang="en-US" sz="2400" cap="small" dirty="0" smtClean="0">
                <a:ln>
                  <a:solidFill>
                    <a:sysClr val="windowText" lastClr="000000"/>
                  </a:solidFill>
                </a:ln>
                <a:effectLst>
                  <a:outerShdw blurRad="38100" dist="38100" dir="2700000" algn="tl">
                    <a:srgbClr val="000000">
                      <a:alpha val="43137"/>
                    </a:srgbClr>
                  </a:outerShdw>
                </a:effectLst>
                <a:latin typeface="Comic Sans MS" panose="030F0702030302020204" pitchFamily="66" charset="0"/>
              </a:rPr>
              <a:t>improvement opportunities</a:t>
            </a:r>
          </a:p>
          <a:p>
            <a:pPr marL="457200" indent="-457200">
              <a:spcBef>
                <a:spcPts val="0"/>
              </a:spcBef>
            </a:pPr>
            <a:r>
              <a:rPr lang="en-US" sz="2400" cap="small" dirty="0" smtClean="0">
                <a:ln>
                  <a:solidFill>
                    <a:sysClr val="windowText" lastClr="000000"/>
                  </a:solidFill>
                </a:ln>
                <a:effectLst>
                  <a:outerShdw blurRad="38100" dist="38100" dir="2700000" algn="tl">
                    <a:srgbClr val="000000">
                      <a:alpha val="43137"/>
                    </a:srgbClr>
                  </a:outerShdw>
                </a:effectLst>
                <a:latin typeface="Comic Sans MS" panose="030F0702030302020204" pitchFamily="66" charset="0"/>
              </a:rPr>
              <a:t>Be aware of retaliation</a:t>
            </a:r>
            <a:endParaRPr lang="en-US" sz="2400" cap="small" dirty="0">
              <a:ln>
                <a:solidFill>
                  <a:sysClr val="windowText" lastClr="000000"/>
                </a:solidFill>
              </a:ln>
              <a:effectLst>
                <a:outerShdw blurRad="38100" dist="38100" dir="2700000" algn="tl">
                  <a:srgbClr val="000000">
                    <a:alpha val="43137"/>
                  </a:srgbClr>
                </a:outerShdw>
              </a:effectLst>
              <a:latin typeface="Comic Sans MS" panose="030F0702030302020204" pitchFamily="66" charset="0"/>
            </a:endParaRPr>
          </a:p>
          <a:p>
            <a:pPr marL="457200" lvl="0" indent="-457200">
              <a:spcBef>
                <a:spcPts val="0"/>
              </a:spcBef>
            </a:pPr>
            <a:r>
              <a:rPr lang="en-US" sz="2400" cap="small" dirty="0" smtClean="0">
                <a:ln>
                  <a:solidFill>
                    <a:sysClr val="windowText" lastClr="000000"/>
                  </a:solidFill>
                </a:ln>
                <a:effectLst>
                  <a:outerShdw blurRad="38100" dist="38100" dir="2700000" algn="tl">
                    <a:srgbClr val="000000">
                      <a:alpha val="43137"/>
                    </a:srgbClr>
                  </a:outerShdw>
                </a:effectLst>
                <a:latin typeface="Comic Sans MS" panose="030F0702030302020204" pitchFamily="66" charset="0"/>
              </a:rPr>
              <a:t>Look </a:t>
            </a:r>
            <a:r>
              <a:rPr lang="en-US" sz="2400" cap="small" dirty="0">
                <a:ln>
                  <a:solidFill>
                    <a:sysClr val="windowText" lastClr="000000"/>
                  </a:solidFill>
                </a:ln>
                <a:effectLst>
                  <a:outerShdw blurRad="38100" dist="38100" dir="2700000" algn="tl">
                    <a:srgbClr val="000000">
                      <a:alpha val="43137"/>
                    </a:srgbClr>
                  </a:outerShdw>
                </a:effectLst>
                <a:latin typeface="Comic Sans MS" panose="030F0702030302020204" pitchFamily="66" charset="0"/>
              </a:rPr>
              <a:t>for patterns</a:t>
            </a:r>
          </a:p>
          <a:p>
            <a:endParaRPr lang="en-US" sz="2400" dirty="0"/>
          </a:p>
        </p:txBody>
      </p:sp>
      <p:sp>
        <p:nvSpPr>
          <p:cNvPr id="4" name="Oval Callout 3"/>
          <p:cNvSpPr/>
          <p:nvPr/>
        </p:nvSpPr>
        <p:spPr>
          <a:xfrm>
            <a:off x="2437844" y="1981200"/>
            <a:ext cx="4191556" cy="1533038"/>
          </a:xfrm>
          <a:custGeom>
            <a:avLst/>
            <a:gdLst>
              <a:gd name="connsiteX0" fmla="*/ 2889275 w 3429000"/>
              <a:gd name="connsiteY0" fmla="*/ -701938 h 831099"/>
              <a:gd name="connsiteX1" fmla="*/ 2447062 w 3429000"/>
              <a:gd name="connsiteY1" fmla="*/ 39842 h 831099"/>
              <a:gd name="connsiteX2" fmla="*/ 2050683 w 3429000"/>
              <a:gd name="connsiteY2" fmla="*/ 823033 h 831099"/>
              <a:gd name="connsiteX3" fmla="*/ 1394343 w 3429000"/>
              <a:gd name="connsiteY3" fmla="*/ 823791 h 831099"/>
              <a:gd name="connsiteX4" fmla="*/ 944225 w 3429000"/>
              <a:gd name="connsiteY4" fmla="*/ 44299 h 831099"/>
              <a:gd name="connsiteX5" fmla="*/ 1813034 w 3429000"/>
              <a:gd name="connsiteY5" fmla="*/ 687 h 831099"/>
              <a:gd name="connsiteX6" fmla="*/ 2889275 w 3429000"/>
              <a:gd name="connsiteY6" fmla="*/ -701938 h 831099"/>
              <a:gd name="connsiteX0" fmla="*/ 2889977 w 3430258"/>
              <a:gd name="connsiteY0" fmla="*/ 0 h 1533038"/>
              <a:gd name="connsiteX1" fmla="*/ 2447764 w 3430258"/>
              <a:gd name="connsiteY1" fmla="*/ 741780 h 1533038"/>
              <a:gd name="connsiteX2" fmla="*/ 2051385 w 3430258"/>
              <a:gd name="connsiteY2" fmla="*/ 1524971 h 1533038"/>
              <a:gd name="connsiteX3" fmla="*/ 1395045 w 3430258"/>
              <a:gd name="connsiteY3" fmla="*/ 1525729 h 1533038"/>
              <a:gd name="connsiteX4" fmla="*/ 944927 w 3430258"/>
              <a:gd name="connsiteY4" fmla="*/ 746237 h 1533038"/>
              <a:gd name="connsiteX5" fmla="*/ 2074993 w 3430258"/>
              <a:gd name="connsiteY5" fmla="*/ 702625 h 1533038"/>
              <a:gd name="connsiteX6" fmla="*/ 2889977 w 3430258"/>
              <a:gd name="connsiteY6" fmla="*/ 0 h 1533038"/>
              <a:gd name="connsiteX0" fmla="*/ 2889977 w 3430258"/>
              <a:gd name="connsiteY0" fmla="*/ 0 h 1533038"/>
              <a:gd name="connsiteX1" fmla="*/ 2447764 w 3430258"/>
              <a:gd name="connsiteY1" fmla="*/ 741780 h 1533038"/>
              <a:gd name="connsiteX2" fmla="*/ 2051385 w 3430258"/>
              <a:gd name="connsiteY2" fmla="*/ 1524971 h 1533038"/>
              <a:gd name="connsiteX3" fmla="*/ 1395045 w 3430258"/>
              <a:gd name="connsiteY3" fmla="*/ 1525729 h 1533038"/>
              <a:gd name="connsiteX4" fmla="*/ 944927 w 3430258"/>
              <a:gd name="connsiteY4" fmla="*/ 746237 h 1533038"/>
              <a:gd name="connsiteX5" fmla="*/ 2195573 w 3430258"/>
              <a:gd name="connsiteY5" fmla="*/ 702625 h 1533038"/>
              <a:gd name="connsiteX6" fmla="*/ 2889977 w 3430258"/>
              <a:gd name="connsiteY6" fmla="*/ 0 h 153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0258" h="1533038">
                <a:moveTo>
                  <a:pt x="2889977" y="0"/>
                </a:moveTo>
                <a:lnTo>
                  <a:pt x="2447764" y="741780"/>
                </a:lnTo>
                <a:cubicBezTo>
                  <a:pt x="3941108" y="912831"/>
                  <a:pt x="3671029" y="1446473"/>
                  <a:pt x="2051385" y="1524971"/>
                </a:cubicBezTo>
                <a:cubicBezTo>
                  <a:pt x="1834848" y="1535466"/>
                  <a:pt x="1611985" y="1535723"/>
                  <a:pt x="1395045" y="1525729"/>
                </a:cubicBezTo>
                <a:cubicBezTo>
                  <a:pt x="-214873" y="1451561"/>
                  <a:pt x="-519120" y="924682"/>
                  <a:pt x="944927" y="746237"/>
                </a:cubicBezTo>
                <a:cubicBezTo>
                  <a:pt x="1213725" y="713475"/>
                  <a:pt x="1895198" y="698434"/>
                  <a:pt x="2195573" y="702625"/>
                </a:cubicBezTo>
                <a:lnTo>
                  <a:pt x="2889977"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2667000" y="2523636"/>
            <a:ext cx="3810000" cy="1143000"/>
          </a:xfrm>
          <a:prstGeom prst="rect">
            <a:avLst/>
          </a:prstGeom>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cap="small" spc="-150" dirty="0" smtClean="0">
                <a:ln>
                  <a:solidFill>
                    <a:sysClr val="windowText" lastClr="000000"/>
                  </a:solidFill>
                </a:ln>
                <a:solidFill>
                  <a:srgbClr val="C00000"/>
                </a:solidFill>
                <a:effectLst>
                  <a:outerShdw blurRad="38100" dist="38100" dir="2700000" algn="tl">
                    <a:srgbClr val="000000">
                      <a:alpha val="43137"/>
                    </a:srgbClr>
                  </a:outerShdw>
                </a:effectLst>
                <a:latin typeface="Comic Sans MS" panose="030F0702030302020204" pitchFamily="66" charset="0"/>
              </a:rPr>
              <a:t>The Follow-up</a:t>
            </a:r>
            <a:endParaRPr lang="en-US" b="1" cap="small" spc="-150" dirty="0">
              <a:ln>
                <a:solidFill>
                  <a:sysClr val="windowText" lastClr="000000"/>
                </a:solidFill>
              </a:ln>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13534754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allie\Pictures\Work\Presentation Images\detective_comics_2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flipH="1">
            <a:off x="1066800" y="304800"/>
            <a:ext cx="3581400" cy="1676400"/>
          </a:xfrm>
          <a:prstGeom prst="wedgeEllipseCallout">
            <a:avLst>
              <a:gd name="adj1" fmla="val -52482"/>
              <a:gd name="adj2" fmla="val 56818"/>
            </a:avLst>
          </a:prstGeom>
          <a:solidFill>
            <a:schemeClr val="accent6">
              <a:lumMod val="75000"/>
            </a:schemeClr>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62000" y="262890"/>
            <a:ext cx="4191000" cy="1489710"/>
          </a:xfrm>
        </p:spPr>
        <p:txBody>
          <a:bodyPr anchor="ctr">
            <a:normAutofit/>
          </a:bodyPr>
          <a:lstStyle/>
          <a:p>
            <a:r>
              <a:rPr lang="en-US" sz="3600" b="1" cap="small" spc="-150" dirty="0" smtClean="0">
                <a:ln>
                  <a:solidFill>
                    <a:sysClr val="windowText" lastClr="000000"/>
                  </a:solidFill>
                </a:ln>
                <a:solidFill>
                  <a:srgbClr val="FFFF00"/>
                </a:solidFill>
                <a:effectLst>
                  <a:outerShdw blurRad="38100" dist="38100" dir="2700000" algn="tl">
                    <a:srgbClr val="000000">
                      <a:alpha val="43137"/>
                    </a:srgbClr>
                  </a:outerShdw>
                </a:effectLst>
                <a:latin typeface="Comic Sans MS" panose="030F0702030302020204" pitchFamily="66" charset="0"/>
              </a:rPr>
              <a:t>ANY</a:t>
            </a:r>
            <a:br>
              <a:rPr lang="en-US" sz="3600" b="1" cap="small" spc="-150" dirty="0" smtClean="0">
                <a:ln>
                  <a:solidFill>
                    <a:sysClr val="windowText" lastClr="000000"/>
                  </a:solidFill>
                </a:ln>
                <a:solidFill>
                  <a:srgbClr val="FFFF00"/>
                </a:solidFill>
                <a:effectLst>
                  <a:outerShdw blurRad="38100" dist="38100" dir="2700000" algn="tl">
                    <a:srgbClr val="000000">
                      <a:alpha val="43137"/>
                    </a:srgbClr>
                  </a:outerShdw>
                </a:effectLst>
                <a:latin typeface="Comic Sans MS" panose="030F0702030302020204" pitchFamily="66" charset="0"/>
              </a:rPr>
            </a:br>
            <a:r>
              <a:rPr lang="en-US" sz="3600" b="1" cap="small" spc="-150" dirty="0" smtClean="0">
                <a:ln>
                  <a:solidFill>
                    <a:sysClr val="windowText" lastClr="000000"/>
                  </a:solidFill>
                </a:ln>
                <a:solidFill>
                  <a:srgbClr val="FFFF00"/>
                </a:solidFill>
                <a:effectLst>
                  <a:outerShdw blurRad="38100" dist="38100" dir="2700000" algn="tl">
                    <a:srgbClr val="000000">
                      <a:alpha val="43137"/>
                    </a:srgbClr>
                  </a:outerShdw>
                </a:effectLst>
                <a:latin typeface="Comic Sans MS" panose="030F0702030302020204" pitchFamily="66" charset="0"/>
              </a:rPr>
              <a:t>QUESTIONS?</a:t>
            </a:r>
            <a:endParaRPr lang="en-US" sz="3600" b="1" cap="small" spc="-150" dirty="0">
              <a:ln>
                <a:solidFill>
                  <a:sysClr val="windowText" lastClr="000000"/>
                </a:solidFill>
              </a:ln>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5" name="Rectangle 4"/>
          <p:cNvSpPr/>
          <p:nvPr/>
        </p:nvSpPr>
        <p:spPr>
          <a:xfrm>
            <a:off x="0" y="5943600"/>
            <a:ext cx="9144000" cy="457200"/>
          </a:xfrm>
          <a:prstGeom prst="rect">
            <a:avLst/>
          </a:prstGeom>
          <a:solidFill>
            <a:schemeClr val="accent6">
              <a:lumMod val="75000"/>
            </a:schemeClr>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Subtitle 2"/>
          <p:cNvSpPr txBox="1">
            <a:spLocks/>
          </p:cNvSpPr>
          <p:nvPr/>
        </p:nvSpPr>
        <p:spPr>
          <a:xfrm>
            <a:off x="-152400" y="5825490"/>
            <a:ext cx="9372600" cy="727710"/>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cap="small" spc="-150" dirty="0" smtClean="0">
                <a:ln>
                  <a:solidFill>
                    <a:sysClr val="windowText" lastClr="000000"/>
                  </a:solidFill>
                </a:ln>
                <a:solidFill>
                  <a:srgbClr val="FFFF00"/>
                </a:solidFill>
                <a:effectLst>
                  <a:outerShdw blurRad="38100" dist="38100" dir="2700000" algn="tl">
                    <a:srgbClr val="000000">
                      <a:alpha val="43137"/>
                    </a:srgbClr>
                  </a:outerShdw>
                </a:effectLst>
                <a:latin typeface="Comic Sans MS" panose="030F0702030302020204" pitchFamily="66" charset="0"/>
              </a:rPr>
              <a:t>Zachary B. Allie  -  zallie@olsonllp.com</a:t>
            </a:r>
            <a:endParaRPr lang="en-US" b="1" cap="small" spc="-150" dirty="0">
              <a:ln>
                <a:solidFill>
                  <a:sysClr val="windowText" lastClr="000000"/>
                </a:solidFill>
              </a:ln>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715431300"/>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52400"/>
            <a:ext cx="8382000" cy="2743200"/>
          </a:xfrm>
          <a:prstGeom prst="rect">
            <a:avLst/>
          </a:prstGeom>
          <a:solidFill>
            <a:schemeClr val="bg1"/>
          </a:solidFill>
          <a:ln w="28575">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Allie, Zachary\Presentation\Workplace Investigations\Images\IMG_003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81000" y="3124200"/>
            <a:ext cx="8382000" cy="3498976"/>
          </a:xfrm>
          <a:prstGeom prst="rect">
            <a:avLst/>
          </a:prstGeom>
          <a:noFill/>
          <a:ln w="28575">
            <a:solidFill>
              <a:schemeClr val="tx1"/>
            </a:solidFill>
          </a:ln>
          <a:effectLst>
            <a:glow rad="101600">
              <a:schemeClr val="tx1">
                <a:alpha val="60000"/>
              </a:schemeClr>
            </a:glow>
          </a:effectLst>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a:xfrm>
            <a:off x="381000" y="-48300"/>
            <a:ext cx="8382000" cy="1115100"/>
          </a:xfrm>
          <a:prstGeom prst="rect">
            <a:avLst/>
          </a:prstGeom>
        </p:spPr>
        <p:txBody>
          <a:bodyPr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u="sng" cap="small" dirty="0" smtClean="0">
                <a:ln>
                  <a:solidFill>
                    <a:schemeClr val="tx1"/>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Ten Common Investigation Mistakes</a:t>
            </a:r>
            <a:endParaRPr lang="en-US" b="1" u="sng" cap="small" dirty="0">
              <a:ln>
                <a:solidFill>
                  <a:schemeClr val="tx1"/>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Subtitle 1"/>
          <p:cNvSpPr txBox="1">
            <a:spLocks/>
          </p:cNvSpPr>
          <p:nvPr/>
        </p:nvSpPr>
        <p:spPr>
          <a:xfrm>
            <a:off x="643104" y="769134"/>
            <a:ext cx="4157496" cy="2355066"/>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spcBef>
                <a:spcPts val="0"/>
              </a:spcBef>
              <a:buFont typeface="+mj-lt"/>
              <a:buAutoNum type="arabicPeriod"/>
            </a:pPr>
            <a:r>
              <a:rPr lang="en-US" sz="2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Not having a plan</a:t>
            </a:r>
          </a:p>
          <a:p>
            <a:pPr marL="457200" indent="-457200" algn="l">
              <a:spcBef>
                <a:spcPts val="0"/>
              </a:spcBef>
              <a:buFont typeface="+mj-lt"/>
              <a:buAutoNum type="arabicPeriod"/>
            </a:pPr>
            <a:r>
              <a:rPr lang="en-US" sz="2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Ignoring complaints</a:t>
            </a:r>
          </a:p>
          <a:p>
            <a:pPr marL="457200" indent="-457200" algn="l">
              <a:spcBef>
                <a:spcPts val="0"/>
              </a:spcBef>
              <a:buFont typeface="+mj-lt"/>
              <a:buAutoNum type="arabicPeriod"/>
            </a:pPr>
            <a:r>
              <a:rPr lang="en-US" sz="2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Delaying investigation</a:t>
            </a:r>
          </a:p>
          <a:p>
            <a:pPr marL="457200" indent="-457200" algn="l">
              <a:spcBef>
                <a:spcPts val="0"/>
              </a:spcBef>
              <a:buFont typeface="+mj-lt"/>
              <a:buAutoNum type="arabicPeriod"/>
            </a:pPr>
            <a:r>
              <a:rPr lang="en-US" sz="2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Not being objective</a:t>
            </a:r>
          </a:p>
          <a:p>
            <a:pPr marL="457200" indent="-457200" algn="l">
              <a:spcBef>
                <a:spcPts val="0"/>
              </a:spcBef>
              <a:buFont typeface="+mj-lt"/>
              <a:buAutoNum type="arabicPeriod"/>
            </a:pPr>
            <a:r>
              <a:rPr lang="en-US" sz="2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Not listening</a:t>
            </a:r>
          </a:p>
          <a:p>
            <a:pPr marL="457200" indent="-457200" algn="l">
              <a:spcBef>
                <a:spcPts val="0"/>
              </a:spcBef>
              <a:buFont typeface="Arial" panose="020B0604020202020204" pitchFamily="34" charset="0"/>
              <a:buChar char="•"/>
            </a:pPr>
            <a:endParaRPr lang="en-US" sz="2200" b="1" cap="small" dirty="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Subtitle 1"/>
          <p:cNvSpPr txBox="1">
            <a:spLocks/>
          </p:cNvSpPr>
          <p:nvPr/>
        </p:nvSpPr>
        <p:spPr>
          <a:xfrm>
            <a:off x="4800600" y="851030"/>
            <a:ext cx="4114800" cy="2191274"/>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74675" indent="-574675" algn="l">
              <a:spcBef>
                <a:spcPts val="0"/>
              </a:spcBef>
              <a:buFont typeface="+mj-lt"/>
              <a:buAutoNum type="arabicPeriod" startAt="6"/>
            </a:pPr>
            <a:r>
              <a:rPr lang="en-US" sz="2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Being too aggressive</a:t>
            </a:r>
          </a:p>
          <a:p>
            <a:pPr marL="574675" indent="-574675" algn="l">
              <a:spcBef>
                <a:spcPts val="0"/>
              </a:spcBef>
              <a:buFont typeface="+mj-lt"/>
              <a:buAutoNum type="arabicPeriod" startAt="6"/>
            </a:pPr>
            <a:r>
              <a:rPr lang="en-US" sz="2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Not being thorough</a:t>
            </a:r>
          </a:p>
          <a:p>
            <a:pPr marL="574675" indent="-574675" algn="l">
              <a:spcBef>
                <a:spcPts val="0"/>
              </a:spcBef>
              <a:buFont typeface="+mj-lt"/>
              <a:buAutoNum type="arabicPeriod" startAt="6"/>
            </a:pPr>
            <a:r>
              <a:rPr lang="en-US" sz="2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No Conclusion</a:t>
            </a:r>
          </a:p>
          <a:p>
            <a:pPr marL="574675" indent="-574675" algn="l">
              <a:spcBef>
                <a:spcPts val="0"/>
              </a:spcBef>
              <a:buFont typeface="+mj-lt"/>
              <a:buAutoNum type="arabicPeriod" startAt="6"/>
            </a:pPr>
            <a:r>
              <a:rPr lang="en-US" sz="2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No written report</a:t>
            </a:r>
          </a:p>
          <a:p>
            <a:pPr marL="574675" indent="-574675" algn="l">
              <a:spcBef>
                <a:spcPts val="0"/>
              </a:spcBef>
              <a:buFont typeface="+mj-lt"/>
              <a:buAutoNum type="arabicPeriod" startAt="6"/>
            </a:pPr>
            <a:r>
              <a:rPr lang="en-US" sz="2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No follow-up</a:t>
            </a:r>
          </a:p>
          <a:p>
            <a:pPr marL="457200" indent="-457200" algn="l">
              <a:spcBef>
                <a:spcPts val="0"/>
              </a:spcBef>
              <a:buFont typeface="Arial" panose="020B0604020202020204" pitchFamily="34" charset="0"/>
              <a:buChar char="•"/>
            </a:pPr>
            <a:endParaRPr lang="en-US" sz="2200" b="1" cap="small" dirty="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23146731"/>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allie\Pictures\Work\Presentation Images\detective_comics_2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a:xfrm>
            <a:off x="914400" y="3505200"/>
            <a:ext cx="7244179" cy="1695635"/>
          </a:xfrm>
          <a:custGeom>
            <a:avLst/>
            <a:gdLst>
              <a:gd name="connsiteX0" fmla="*/ 0 w 7244179"/>
              <a:gd name="connsiteY0" fmla="*/ 0 h 1695635"/>
              <a:gd name="connsiteX1" fmla="*/ 355107 w 7244179"/>
              <a:gd name="connsiteY1" fmla="*/ 1349406 h 1695635"/>
              <a:gd name="connsiteX2" fmla="*/ 1544715 w 7244179"/>
              <a:gd name="connsiteY2" fmla="*/ 1695635 h 1695635"/>
              <a:gd name="connsiteX3" fmla="*/ 6676008 w 7244179"/>
              <a:gd name="connsiteY3" fmla="*/ 1535837 h 1695635"/>
              <a:gd name="connsiteX4" fmla="*/ 7244179 w 7244179"/>
              <a:gd name="connsiteY4" fmla="*/ 843379 h 1695635"/>
              <a:gd name="connsiteX5" fmla="*/ 7004482 w 7244179"/>
              <a:gd name="connsiteY5" fmla="*/ 0 h 1695635"/>
              <a:gd name="connsiteX6" fmla="*/ 0 w 7244179"/>
              <a:gd name="connsiteY6" fmla="*/ 0 h 169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4179" h="1695635">
                <a:moveTo>
                  <a:pt x="0" y="0"/>
                </a:moveTo>
                <a:lnTo>
                  <a:pt x="355107" y="1349406"/>
                </a:lnTo>
                <a:lnTo>
                  <a:pt x="1544715" y="1695635"/>
                </a:lnTo>
                <a:lnTo>
                  <a:pt x="6676008" y="1535837"/>
                </a:lnTo>
                <a:lnTo>
                  <a:pt x="7244179" y="843379"/>
                </a:lnTo>
                <a:lnTo>
                  <a:pt x="7004482" y="0"/>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57600" y="381000"/>
            <a:ext cx="1752600" cy="1752600"/>
          </a:xfrm>
          <a:prstGeom prst="ellipse">
            <a:avLst/>
          </a:prstGeom>
          <a:solidFill>
            <a:srgbClr val="3AD2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048000" y="533400"/>
            <a:ext cx="2819400" cy="1524000"/>
          </a:xfrm>
        </p:spPr>
        <p:txBody>
          <a:bodyPr anchor="ctr">
            <a:normAutofit fontScale="85000" lnSpcReduction="20000"/>
          </a:bodyPr>
          <a:lstStyle/>
          <a:p>
            <a:r>
              <a:rPr lang="en-US" sz="3600" b="1" i="1" cap="small" spc="-150"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Have</a:t>
            </a:r>
          </a:p>
          <a:p>
            <a:r>
              <a:rPr lang="en-US" sz="3600" b="1" i="1" cap="small" spc="-150"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A</a:t>
            </a:r>
          </a:p>
          <a:p>
            <a:r>
              <a:rPr lang="en-US" sz="3600" b="1" i="1" cap="small" spc="-150"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Plan</a:t>
            </a:r>
            <a:endParaRPr lang="en-US" sz="3600" b="1" i="1" cap="small" spc="-150" dirty="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6" name="Subtitle 1"/>
          <p:cNvSpPr txBox="1">
            <a:spLocks/>
          </p:cNvSpPr>
          <p:nvPr/>
        </p:nvSpPr>
        <p:spPr>
          <a:xfrm>
            <a:off x="381000" y="3200400"/>
            <a:ext cx="8458200" cy="2895600"/>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en-US" sz="2800" b="1" cap="small"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Who will conduct the investigation?</a:t>
            </a:r>
          </a:p>
          <a:p>
            <a:pPr>
              <a:spcBef>
                <a:spcPts val="0"/>
              </a:spcBef>
            </a:pPr>
            <a:r>
              <a:rPr lang="en-US" sz="2800" b="1" cap="small"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What is being investigated?</a:t>
            </a:r>
          </a:p>
          <a:p>
            <a:pPr>
              <a:spcBef>
                <a:spcPts val="0"/>
              </a:spcBef>
            </a:pPr>
            <a:r>
              <a:rPr lang="en-US" sz="2800" b="1" cap="small"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What evidence do you have?</a:t>
            </a:r>
          </a:p>
          <a:p>
            <a:pPr>
              <a:spcBef>
                <a:spcPts val="0"/>
              </a:spcBef>
            </a:pPr>
            <a:r>
              <a:rPr lang="en-US" sz="2800" b="1" cap="small"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What evidence do you need?</a:t>
            </a:r>
          </a:p>
          <a:p>
            <a:pPr>
              <a:spcBef>
                <a:spcPts val="0"/>
              </a:spcBef>
            </a:pPr>
            <a:r>
              <a:rPr lang="en-US" sz="2800" b="1" cap="small"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Who will be interviewed?</a:t>
            </a:r>
          </a:p>
          <a:p>
            <a:pPr marL="457200" indent="-457200">
              <a:spcBef>
                <a:spcPts val="0"/>
              </a:spcBef>
              <a:buFont typeface="Arial" panose="020B0604020202020204" pitchFamily="34" charset="0"/>
              <a:buChar char="•"/>
            </a:pPr>
            <a:endParaRPr lang="en-US" sz="2800" b="1" cap="small"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endParaRPr>
          </a:p>
          <a:p>
            <a:pPr marL="457200" indent="-457200">
              <a:spcBef>
                <a:spcPts val="0"/>
              </a:spcBef>
              <a:buFont typeface="Arial" panose="020B0604020202020204" pitchFamily="34" charset="0"/>
              <a:buChar char="•"/>
            </a:pPr>
            <a:endParaRPr lang="en-US" sz="2800" b="1" cap="small" dirty="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209388556"/>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 y="-76200"/>
            <a:ext cx="9184758" cy="6934200"/>
            <a:chOff x="152400" y="-76200"/>
            <a:chExt cx="9184758" cy="6934200"/>
          </a:xfrm>
        </p:grpSpPr>
        <p:grpSp>
          <p:nvGrpSpPr>
            <p:cNvPr id="5" name="Group 4"/>
            <p:cNvGrpSpPr/>
            <p:nvPr/>
          </p:nvGrpSpPr>
          <p:grpSpPr>
            <a:xfrm>
              <a:off x="152400" y="-76200"/>
              <a:ext cx="9184758" cy="6934200"/>
              <a:chOff x="152400" y="-76200"/>
              <a:chExt cx="9184758" cy="6934200"/>
            </a:xfrm>
          </p:grpSpPr>
          <p:pic>
            <p:nvPicPr>
              <p:cNvPr id="5122" name="Picture 2" descr="S:\Allie, Zachary\Presentation\Workplace Investigations\Images\IMG_003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794052" y="0"/>
                <a:ext cx="55431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p:cNvSpPr/>
              <p:nvPr/>
            </p:nvSpPr>
            <p:spPr>
              <a:xfrm>
                <a:off x="152400" y="-76200"/>
                <a:ext cx="7315200" cy="6934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6934200" y="685800"/>
              <a:ext cx="19812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52400" y="228600"/>
            <a:ext cx="9601200" cy="838200"/>
          </a:xfrm>
          <a:prstGeom prst="rect">
            <a:avLst/>
          </a:prstGeom>
          <a:solidFill>
            <a:schemeClr val="accent1">
              <a:lumMod val="75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1"/>
          <p:cNvSpPr txBox="1">
            <a:spLocks/>
          </p:cNvSpPr>
          <p:nvPr/>
        </p:nvSpPr>
        <p:spPr>
          <a:xfrm>
            <a:off x="0" y="76200"/>
            <a:ext cx="9337158" cy="1105807"/>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b="1" u="sng" cap="small"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Starting the Investigation</a:t>
            </a:r>
            <a:endParaRPr lang="en-US" sz="3600" b="1" u="sng" cap="small" dirty="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10" name="Rectangle 9"/>
          <p:cNvSpPr/>
          <p:nvPr/>
        </p:nvSpPr>
        <p:spPr>
          <a:xfrm>
            <a:off x="457200" y="1196400"/>
            <a:ext cx="6337005" cy="5509200"/>
          </a:xfrm>
          <a:prstGeom prst="rect">
            <a:avLst/>
          </a:prstGeom>
        </p:spPr>
        <p:txBody>
          <a:bodyPr wrap="square">
            <a:spAutoFit/>
          </a:bodyPr>
          <a:lstStyle/>
          <a:p>
            <a:pPr marL="457200" indent="-457200">
              <a:buFont typeface="Arial" panose="020B0604020202020204" pitchFamily="34" charset="0"/>
              <a:buChar char="•"/>
            </a:pPr>
            <a:r>
              <a:rPr lang="en-US" sz="3200" b="1" cap="small" dirty="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Do not rush…</a:t>
            </a:r>
          </a:p>
          <a:p>
            <a:pPr marL="457200" indent="-457200">
              <a:buFont typeface="Arial" panose="020B0604020202020204" pitchFamily="34" charset="0"/>
              <a:buChar char="•"/>
            </a:pPr>
            <a:r>
              <a:rPr lang="en-US" sz="3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Address safety</a:t>
            </a:r>
          </a:p>
          <a:p>
            <a:pPr marL="457200" indent="-457200">
              <a:buFont typeface="Arial" panose="020B0604020202020204" pitchFamily="34" charset="0"/>
              <a:buChar char="•"/>
            </a:pPr>
            <a:r>
              <a:rPr lang="en-US" sz="3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Gather </a:t>
            </a:r>
            <a:r>
              <a:rPr lang="en-US" sz="3200" b="1" cap="small" dirty="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evidence </a:t>
            </a:r>
          </a:p>
          <a:p>
            <a:pPr marL="457200" indent="-457200">
              <a:buFont typeface="Arial" panose="020B0604020202020204" pitchFamily="34" charset="0"/>
              <a:buChar char="•"/>
            </a:pPr>
            <a:r>
              <a:rPr lang="en-US" sz="3200" b="1" cap="small" dirty="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Plan the order of </a:t>
            </a:r>
            <a:r>
              <a:rPr lang="en-US" sz="3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
            </a:r>
            <a:br>
              <a:rPr lang="en-US" sz="3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br>
            <a:r>
              <a:rPr lang="en-US" sz="3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interviews </a:t>
            </a:r>
          </a:p>
          <a:p>
            <a:pPr marL="457200" indent="-457200">
              <a:buFont typeface="Arial" panose="020B0604020202020204" pitchFamily="34" charset="0"/>
              <a:buChar char="•"/>
            </a:pPr>
            <a:r>
              <a:rPr lang="en-US" sz="3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Notify supervisors</a:t>
            </a:r>
            <a:br>
              <a:rPr lang="en-US" sz="3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br>
            <a:r>
              <a:rPr lang="en-US" sz="3200" b="1" cap="small" dirty="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&amp; Line </a:t>
            </a:r>
            <a:r>
              <a:rPr lang="en-US" sz="3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up witnesses</a:t>
            </a:r>
            <a:endParaRPr lang="en-US" sz="3200" b="1" cap="small" dirty="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a:p>
            <a:pPr marL="457200" indent="-457200">
              <a:buFont typeface="Arial" panose="020B0604020202020204" pitchFamily="34" charset="0"/>
              <a:buChar char="•"/>
            </a:pPr>
            <a:r>
              <a:rPr lang="en-US" sz="3200" b="1" cap="small" dirty="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Prepare structured &amp; </a:t>
            </a:r>
            <a:r>
              <a:rPr lang="en-US" sz="3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
            </a:r>
            <a:br>
              <a:rPr lang="en-US" sz="3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br>
            <a:r>
              <a:rPr lang="en-US" sz="3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open </a:t>
            </a:r>
            <a:r>
              <a:rPr lang="en-US" sz="3200" b="1" cap="small" dirty="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ended questions</a:t>
            </a:r>
          </a:p>
          <a:p>
            <a:pPr marL="457200" indent="-457200">
              <a:buFont typeface="Arial" panose="020B0604020202020204" pitchFamily="34" charset="0"/>
              <a:buChar char="•"/>
            </a:pPr>
            <a:r>
              <a:rPr lang="en-US" sz="3200" b="1" cap="small" dirty="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Review </a:t>
            </a:r>
            <a:r>
              <a:rPr lang="en-US" sz="3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applicable policies</a:t>
            </a:r>
            <a:endParaRPr lang="en-US" sz="3200" b="1" cap="small" dirty="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a:p>
            <a:pPr marL="457200" indent="-457200">
              <a:buFont typeface="Arial" panose="020B0604020202020204" pitchFamily="34" charset="0"/>
              <a:buChar char="•"/>
            </a:pPr>
            <a:r>
              <a:rPr lang="en-US" sz="3200" b="1" cap="small" dirty="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Find a </a:t>
            </a:r>
            <a:r>
              <a:rPr lang="en-US" sz="3200" b="1" cap="small" dirty="0" smtClean="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quiet, secure place</a:t>
            </a:r>
            <a:endParaRPr lang="en-US" sz="3200" b="1" cap="small" dirty="0">
              <a:ln>
                <a:solidFill>
                  <a:sysClr val="windowText" lastClr="000000"/>
                </a:solidFill>
              </a:ln>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781687876"/>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144802"/>
            <a:ext cx="4114800" cy="7231402"/>
          </a:xfrm>
          <a:prstGeom prst="rect">
            <a:avLst/>
          </a:prstGeom>
          <a:solidFill>
            <a:srgbClr val="AEC8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mage result for batman interview comic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4800" y="-144802"/>
            <a:ext cx="4146698" cy="723140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228600"/>
            <a:ext cx="9601200" cy="838200"/>
          </a:xfrm>
          <a:prstGeom prst="rect">
            <a:avLst/>
          </a:prstGeom>
          <a:solidFill>
            <a:schemeClr val="bg1">
              <a:lumMod val="65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1"/>
          <p:cNvSpPr txBox="1">
            <a:spLocks/>
          </p:cNvSpPr>
          <p:nvPr/>
        </p:nvSpPr>
        <p:spPr>
          <a:xfrm>
            <a:off x="0" y="76200"/>
            <a:ext cx="9144000" cy="1105807"/>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b="1" u="sng" cap="small"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Starting the Interviews</a:t>
            </a:r>
            <a:endParaRPr lang="en-US" sz="3600" b="1" u="sng" cap="small" dirty="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5" name="Subtitle 1"/>
          <p:cNvSpPr txBox="1">
            <a:spLocks/>
          </p:cNvSpPr>
          <p:nvPr/>
        </p:nvSpPr>
        <p:spPr>
          <a:xfrm>
            <a:off x="4724400" y="2133600"/>
            <a:ext cx="4114800" cy="4495800"/>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spcBef>
                <a:spcPts val="0"/>
              </a:spcBef>
              <a:buFont typeface="Arial" panose="020B0604020202020204" pitchFamily="34" charset="0"/>
              <a:buChar char="•"/>
            </a:pPr>
            <a:r>
              <a:rPr lang="en-US" sz="28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Garrity warnings</a:t>
            </a:r>
          </a:p>
          <a:p>
            <a:pPr marL="457200" indent="-457200" algn="l">
              <a:spcBef>
                <a:spcPts val="0"/>
              </a:spcBef>
              <a:buFont typeface="Arial" panose="020B0604020202020204" pitchFamily="34" charset="0"/>
              <a:buChar char="•"/>
            </a:pPr>
            <a:r>
              <a:rPr lang="en-US" sz="28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Ease </a:t>
            </a:r>
            <a:r>
              <a:rPr lang="en-US" sz="2800" cap="small" dirty="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into </a:t>
            </a:r>
            <a:r>
              <a:rPr lang="en-US" sz="28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them </a:t>
            </a:r>
            <a:r>
              <a:rPr lang="en-US" sz="2800" cap="small" dirty="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with Small talk</a:t>
            </a:r>
          </a:p>
          <a:p>
            <a:pPr marL="457200" indent="-457200" algn="l">
              <a:spcBef>
                <a:spcPts val="0"/>
              </a:spcBef>
              <a:buFont typeface="Arial" panose="020B0604020202020204" pitchFamily="34" charset="0"/>
              <a:buChar char="•"/>
            </a:pPr>
            <a:r>
              <a:rPr lang="en-US" sz="28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Explain:</a:t>
            </a:r>
          </a:p>
          <a:p>
            <a:pPr marL="914400" lvl="1" indent="-457200" algn="l">
              <a:spcBef>
                <a:spcPts val="0"/>
              </a:spcBef>
              <a:buFont typeface="Arial" panose="020B0604020202020204" pitchFamily="34" charset="0"/>
              <a:buChar char="•"/>
            </a:pPr>
            <a:r>
              <a:rPr lang="en-US" sz="24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process, issue &amp; goal</a:t>
            </a:r>
            <a:endParaRPr lang="en-US" sz="2400" cap="small" dirty="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endParaRPr>
          </a:p>
          <a:p>
            <a:pPr marL="914400" lvl="1" indent="-457200" algn="l">
              <a:spcBef>
                <a:spcPts val="0"/>
              </a:spcBef>
              <a:buFont typeface="Arial" panose="020B0604020202020204" pitchFamily="34" charset="0"/>
              <a:buChar char="•"/>
            </a:pPr>
            <a:r>
              <a:rPr lang="en-US" sz="2400" cap="small" dirty="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importance of candor &amp; complete responses</a:t>
            </a:r>
          </a:p>
          <a:p>
            <a:pPr marL="457200" indent="-457200" algn="l">
              <a:spcBef>
                <a:spcPts val="0"/>
              </a:spcBef>
              <a:buFont typeface="Arial" panose="020B0604020202020204" pitchFamily="34" charset="0"/>
              <a:buChar char="•"/>
            </a:pPr>
            <a:r>
              <a:rPr lang="en-US" sz="28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rPr>
              <a:t>“Any questions before we dive in?”</a:t>
            </a:r>
          </a:p>
          <a:p>
            <a:pPr marL="457200" indent="-457200" algn="l">
              <a:spcBef>
                <a:spcPts val="0"/>
              </a:spcBef>
              <a:buFont typeface="Arial" panose="020B0604020202020204" pitchFamily="34" charset="0"/>
              <a:buChar char="•"/>
            </a:pPr>
            <a:endParaRPr lang="en-US" sz="2800" cap="small" dirty="0" smtClean="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endParaRPr>
          </a:p>
          <a:p>
            <a:pPr marL="457200" indent="-457200" algn="l">
              <a:spcBef>
                <a:spcPts val="0"/>
              </a:spcBef>
              <a:buFont typeface="Arial" panose="020B0604020202020204" pitchFamily="34" charset="0"/>
              <a:buChar char="•"/>
            </a:pPr>
            <a:endParaRPr lang="en-US" sz="2800" cap="small" dirty="0">
              <a:ln>
                <a:solidFill>
                  <a:sysClr val="windowText" lastClr="000000"/>
                </a:solidFill>
              </a:ln>
              <a:solidFill>
                <a:schemeClr val="tx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384026741"/>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260" y="3657600"/>
            <a:ext cx="8754140" cy="29847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S:\Allie, Zachary\Presentation\Workplace Investigations\Images\IMG_003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2400" y="76200"/>
            <a:ext cx="8787467"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0" y="3200400"/>
            <a:ext cx="4343400" cy="685800"/>
          </a:xfrm>
          <a:prstGeom prst="rect">
            <a:avLst/>
          </a:prstGeom>
          <a:solidFill>
            <a:schemeClr val="bg1"/>
          </a:solidFill>
          <a:ln w="28575">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p:cNvSpPr txBox="1">
            <a:spLocks/>
          </p:cNvSpPr>
          <p:nvPr/>
        </p:nvSpPr>
        <p:spPr>
          <a:xfrm>
            <a:off x="2514600" y="2895600"/>
            <a:ext cx="3886200" cy="12192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u="sng" cap="small" dirty="0" smtClean="0">
                <a:ln>
                  <a:solidFill>
                    <a:sysClr val="windowText" lastClr="000000"/>
                  </a:solidFill>
                </a:ln>
                <a:solidFill>
                  <a:srgbClr val="00B0F0"/>
                </a:solidFill>
                <a:effectLst>
                  <a:outerShdw blurRad="38100" dist="38100" dir="2700000" algn="tl">
                    <a:srgbClr val="000000">
                      <a:alpha val="43137"/>
                    </a:srgbClr>
                  </a:outerShdw>
                </a:effectLst>
                <a:latin typeface="Comic Sans MS" panose="030F0702030302020204" pitchFamily="66" charset="0"/>
              </a:rPr>
              <a:t>The Interviews</a:t>
            </a:r>
            <a:endParaRPr lang="en-US" b="1" u="sng" cap="small" dirty="0">
              <a:ln>
                <a:solidFill>
                  <a:sysClr val="windowText" lastClr="000000"/>
                </a:solidFill>
              </a:ln>
              <a:solidFill>
                <a:srgbClr val="00B0F0"/>
              </a:solidFill>
              <a:effectLst>
                <a:outerShdw blurRad="38100" dist="38100" dir="2700000" algn="tl">
                  <a:srgbClr val="000000">
                    <a:alpha val="43137"/>
                  </a:srgbClr>
                </a:outerShdw>
              </a:effectLst>
              <a:latin typeface="Comic Sans MS" panose="030F0702030302020204" pitchFamily="66" charset="0"/>
            </a:endParaRPr>
          </a:p>
        </p:txBody>
      </p:sp>
      <p:sp>
        <p:nvSpPr>
          <p:cNvPr id="3" name="Rectangle 2"/>
          <p:cNvSpPr/>
          <p:nvPr/>
        </p:nvSpPr>
        <p:spPr>
          <a:xfrm>
            <a:off x="533400" y="4343400"/>
            <a:ext cx="4343400" cy="2603790"/>
          </a:xfrm>
          <a:prstGeom prst="rect">
            <a:avLst/>
          </a:prstGeom>
        </p:spPr>
        <p:txBody>
          <a:bodyPr vert="horz" lIns="91440" tIns="45720" rIns="91440" bIns="45720" rtlCol="0" anchor="ctr">
            <a:normAutofit/>
          </a:bodyPr>
          <a:lstStyle/>
          <a:p>
            <a:pPr marL="342900" indent="-342900">
              <a:spcBef>
                <a:spcPct val="20000"/>
              </a:spcBef>
              <a:buFont typeface="Arial" panose="020B0604020202020204" pitchFamily="34" charset="0"/>
              <a:buChar char="•"/>
            </a:pPr>
            <a:r>
              <a:rPr lang="en-US" sz="2400" b="1" u="sng" cap="small" spc="-150" dirty="0" smtClean="0">
                <a:ln>
                  <a:solidFill>
                    <a:sysClr val="windowText" lastClr="000000"/>
                  </a:solidFill>
                </a:ln>
                <a:solidFill>
                  <a:srgbClr val="00B0F0"/>
                </a:solidFill>
                <a:effectLst>
                  <a:outerShdw blurRad="38100" dist="38100" dir="2700000" algn="tl">
                    <a:srgbClr val="000000">
                      <a:alpha val="43137"/>
                    </a:srgbClr>
                  </a:outerShdw>
                </a:effectLst>
                <a:latin typeface="Comic Sans MS" panose="030F0702030302020204" pitchFamily="66" charset="0"/>
              </a:rPr>
              <a:t>Listen!!!</a:t>
            </a:r>
          </a:p>
          <a:p>
            <a:pPr marL="342900" indent="-342900">
              <a:spcBef>
                <a:spcPct val="20000"/>
              </a:spcBef>
              <a:buFont typeface="Arial" panose="020B0604020202020204" pitchFamily="34" charset="0"/>
              <a:buChar char="•"/>
            </a:pPr>
            <a:r>
              <a:rPr lang="en-US" sz="2400" b="1" cap="small" spc="-150" dirty="0" smtClean="0">
                <a:ln>
                  <a:solidFill>
                    <a:sysClr val="windowText" lastClr="000000"/>
                  </a:solidFill>
                </a:ln>
                <a:solidFill>
                  <a:srgbClr val="00B0F0"/>
                </a:solidFill>
                <a:effectLst>
                  <a:outerShdw blurRad="38100" dist="38100" dir="2700000" algn="tl">
                    <a:srgbClr val="000000">
                      <a:alpha val="43137"/>
                    </a:srgbClr>
                  </a:outerShdw>
                </a:effectLst>
                <a:latin typeface="Comic Sans MS" panose="030F0702030302020204" pitchFamily="66" charset="0"/>
              </a:rPr>
              <a:t>Silence </a:t>
            </a:r>
            <a:r>
              <a:rPr lang="en-US" sz="2400" b="1" cap="small" spc="-150" dirty="0">
                <a:ln>
                  <a:solidFill>
                    <a:sysClr val="windowText" lastClr="000000"/>
                  </a:solidFill>
                </a:ln>
                <a:solidFill>
                  <a:srgbClr val="00B0F0"/>
                </a:solidFill>
                <a:effectLst>
                  <a:outerShdw blurRad="38100" dist="38100" dir="2700000" algn="tl">
                    <a:srgbClr val="000000">
                      <a:alpha val="43137"/>
                    </a:srgbClr>
                  </a:outerShdw>
                </a:effectLst>
                <a:latin typeface="Comic Sans MS" panose="030F0702030302020204" pitchFamily="66" charset="0"/>
              </a:rPr>
              <a:t>may be golden</a:t>
            </a:r>
          </a:p>
          <a:p>
            <a:pPr marL="342900" indent="-342900">
              <a:spcBef>
                <a:spcPct val="20000"/>
              </a:spcBef>
              <a:buFont typeface="Arial" panose="020B0604020202020204" pitchFamily="34" charset="0"/>
              <a:buChar char="•"/>
            </a:pPr>
            <a:r>
              <a:rPr lang="en-US" sz="2400" b="1" cap="small" spc="-150" dirty="0" smtClean="0">
                <a:ln>
                  <a:solidFill>
                    <a:sysClr val="windowText" lastClr="000000"/>
                  </a:solidFill>
                </a:ln>
                <a:solidFill>
                  <a:srgbClr val="00B0F0"/>
                </a:solidFill>
                <a:effectLst>
                  <a:outerShdw blurRad="38100" dist="38100" dir="2700000" algn="tl">
                    <a:srgbClr val="000000">
                      <a:alpha val="43137"/>
                    </a:srgbClr>
                  </a:outerShdw>
                </a:effectLst>
                <a:latin typeface="Comic Sans MS" panose="030F0702030302020204" pitchFamily="66" charset="0"/>
              </a:rPr>
              <a:t>Monitor </a:t>
            </a:r>
            <a:r>
              <a:rPr lang="en-US" sz="2400" b="1" cap="small" spc="-150" dirty="0">
                <a:ln>
                  <a:solidFill>
                    <a:sysClr val="windowText" lastClr="000000"/>
                  </a:solidFill>
                </a:ln>
                <a:solidFill>
                  <a:srgbClr val="00B0F0"/>
                </a:solidFill>
                <a:effectLst>
                  <a:outerShdw blurRad="38100" dist="38100" dir="2700000" algn="tl">
                    <a:srgbClr val="000000">
                      <a:alpha val="43137"/>
                    </a:srgbClr>
                  </a:outerShdw>
                </a:effectLst>
                <a:latin typeface="Comic Sans MS" panose="030F0702030302020204" pitchFamily="66" charset="0"/>
              </a:rPr>
              <a:t>nonverbal </a:t>
            </a:r>
            <a:r>
              <a:rPr lang="en-US" sz="2400" b="1" cap="small" spc="-150" dirty="0" smtClean="0">
                <a:ln>
                  <a:solidFill>
                    <a:sysClr val="windowText" lastClr="000000"/>
                  </a:solidFill>
                </a:ln>
                <a:solidFill>
                  <a:srgbClr val="00B0F0"/>
                </a:solidFill>
                <a:effectLst>
                  <a:outerShdw blurRad="38100" dist="38100" dir="2700000" algn="tl">
                    <a:srgbClr val="000000">
                      <a:alpha val="43137"/>
                    </a:srgbClr>
                  </a:outerShdw>
                </a:effectLst>
                <a:latin typeface="Comic Sans MS" panose="030F0702030302020204" pitchFamily="66" charset="0"/>
              </a:rPr>
              <a:t>communications</a:t>
            </a:r>
          </a:p>
          <a:p>
            <a:pPr marL="342900" indent="-342900">
              <a:spcBef>
                <a:spcPct val="20000"/>
              </a:spcBef>
              <a:buFont typeface="Arial" panose="020B0604020202020204" pitchFamily="34" charset="0"/>
              <a:buChar char="•"/>
            </a:pPr>
            <a:r>
              <a:rPr lang="en-US" sz="2400" b="1" cap="small" spc="-150" dirty="0">
                <a:ln>
                  <a:solidFill>
                    <a:sysClr val="windowText" lastClr="000000"/>
                  </a:solidFill>
                </a:ln>
                <a:solidFill>
                  <a:srgbClr val="00B0F0"/>
                </a:solidFill>
                <a:effectLst>
                  <a:outerShdw blurRad="38100" dist="38100" dir="2700000" algn="tl">
                    <a:srgbClr val="000000">
                      <a:alpha val="43137"/>
                    </a:srgbClr>
                  </a:outerShdw>
                </a:effectLst>
                <a:latin typeface="Comic Sans MS" panose="030F0702030302020204" pitchFamily="66" charset="0"/>
              </a:rPr>
              <a:t>“Can you tell me more about that?”</a:t>
            </a:r>
          </a:p>
          <a:p>
            <a:pPr marL="342900" indent="-342900">
              <a:spcBef>
                <a:spcPct val="20000"/>
              </a:spcBef>
              <a:buFont typeface="Arial" panose="020B0604020202020204" pitchFamily="34" charset="0"/>
              <a:buChar char="•"/>
            </a:pPr>
            <a:endParaRPr lang="en-US" sz="2400" b="1" cap="small" spc="-150" dirty="0" smtClean="0">
              <a:ln>
                <a:solidFill>
                  <a:sysClr val="windowText" lastClr="000000"/>
                </a:solidFill>
              </a:ln>
              <a:solidFill>
                <a:srgbClr val="00B0F0"/>
              </a:solidFill>
              <a:effectLst>
                <a:outerShdw blurRad="38100" dist="38100" dir="2700000" algn="tl">
                  <a:srgbClr val="000000">
                    <a:alpha val="43137"/>
                  </a:srgbClr>
                </a:outerShdw>
              </a:effectLst>
              <a:latin typeface="Comic Sans MS" panose="030F0702030302020204" pitchFamily="66" charset="0"/>
            </a:endParaRPr>
          </a:p>
          <a:p>
            <a:pPr marL="342900" indent="-342900">
              <a:spcBef>
                <a:spcPct val="20000"/>
              </a:spcBef>
              <a:buFont typeface="Arial" panose="020B0604020202020204" pitchFamily="34" charset="0"/>
              <a:buChar char="•"/>
            </a:pPr>
            <a:endParaRPr lang="en-US" sz="2400" b="1" cap="small" spc="-150" dirty="0">
              <a:ln>
                <a:solidFill>
                  <a:sysClr val="windowText" lastClr="000000"/>
                </a:solidFill>
              </a:ln>
              <a:solidFill>
                <a:srgbClr val="00B0F0"/>
              </a:solidFill>
              <a:effectLst>
                <a:outerShdw blurRad="38100" dist="38100" dir="2700000" algn="tl">
                  <a:srgbClr val="000000">
                    <a:alpha val="43137"/>
                  </a:srgbClr>
                </a:outerShdw>
              </a:effectLst>
              <a:latin typeface="Comic Sans MS" panose="030F0702030302020204" pitchFamily="66" charset="0"/>
            </a:endParaRPr>
          </a:p>
        </p:txBody>
      </p:sp>
      <p:sp>
        <p:nvSpPr>
          <p:cNvPr id="6" name="Rectangle 5"/>
          <p:cNvSpPr/>
          <p:nvPr/>
        </p:nvSpPr>
        <p:spPr>
          <a:xfrm>
            <a:off x="4648200" y="3886200"/>
            <a:ext cx="4343400" cy="2603790"/>
          </a:xfrm>
          <a:prstGeom prst="rect">
            <a:avLst/>
          </a:prstGeom>
        </p:spPr>
        <p:txBody>
          <a:bodyPr vert="horz" lIns="91440" tIns="45720" rIns="91440" bIns="45720" rtlCol="0" anchor="ctr">
            <a:normAutofit/>
          </a:bodyPr>
          <a:lstStyle/>
          <a:p>
            <a:pPr marL="342900" indent="-342900">
              <a:spcBef>
                <a:spcPct val="20000"/>
              </a:spcBef>
              <a:buFont typeface="Arial" panose="020B0604020202020204" pitchFamily="34" charset="0"/>
              <a:buChar char="•"/>
            </a:pPr>
            <a:r>
              <a:rPr lang="en-US" sz="2400" b="1" cap="small" spc="-150" dirty="0" smtClean="0">
                <a:ln>
                  <a:solidFill>
                    <a:sysClr val="windowText" lastClr="000000"/>
                  </a:solidFill>
                </a:ln>
                <a:solidFill>
                  <a:srgbClr val="00B0F0"/>
                </a:solidFill>
                <a:effectLst>
                  <a:outerShdw blurRad="38100" dist="38100" dir="2700000" algn="tl">
                    <a:srgbClr val="000000">
                      <a:alpha val="43137"/>
                    </a:srgbClr>
                  </a:outerShdw>
                </a:effectLst>
                <a:latin typeface="Comic Sans MS" panose="030F0702030302020204" pitchFamily="66" charset="0"/>
              </a:rPr>
              <a:t>Remain neutral</a:t>
            </a:r>
          </a:p>
          <a:p>
            <a:pPr marL="342900" indent="-342900">
              <a:spcBef>
                <a:spcPct val="20000"/>
              </a:spcBef>
              <a:buFont typeface="Arial" panose="020B0604020202020204" pitchFamily="34" charset="0"/>
              <a:buChar char="•"/>
            </a:pPr>
            <a:r>
              <a:rPr lang="en-US" sz="2400" b="1" cap="small" spc="-150" dirty="0" smtClean="0">
                <a:ln>
                  <a:solidFill>
                    <a:sysClr val="windowText" lastClr="000000"/>
                  </a:solidFill>
                </a:ln>
                <a:solidFill>
                  <a:srgbClr val="00B0F0"/>
                </a:solidFill>
                <a:effectLst>
                  <a:outerShdw blurRad="38100" dist="38100" dir="2700000" algn="tl">
                    <a:srgbClr val="000000">
                      <a:alpha val="43137"/>
                    </a:srgbClr>
                  </a:outerShdw>
                </a:effectLst>
                <a:latin typeface="Comic Sans MS" panose="030F0702030302020204" pitchFamily="66" charset="0"/>
              </a:rPr>
              <a:t>Make no </a:t>
            </a:r>
            <a:r>
              <a:rPr lang="en-US" sz="2400" b="1" cap="small" spc="-150" dirty="0">
                <a:ln>
                  <a:solidFill>
                    <a:sysClr val="windowText" lastClr="000000"/>
                  </a:solidFill>
                </a:ln>
                <a:solidFill>
                  <a:srgbClr val="00B0F0"/>
                </a:solidFill>
                <a:effectLst>
                  <a:outerShdw blurRad="38100" dist="38100" dir="2700000" algn="tl">
                    <a:srgbClr val="000000">
                      <a:alpha val="43137"/>
                    </a:srgbClr>
                  </a:outerShdw>
                </a:effectLst>
                <a:latin typeface="Comic Sans MS" panose="030F0702030302020204" pitchFamily="66" charset="0"/>
              </a:rPr>
              <a:t>assumptions without back-up</a:t>
            </a:r>
          </a:p>
          <a:p>
            <a:pPr marL="342900" indent="-342900">
              <a:spcBef>
                <a:spcPct val="20000"/>
              </a:spcBef>
              <a:buFont typeface="Arial" panose="020B0604020202020204" pitchFamily="34" charset="0"/>
              <a:buChar char="•"/>
            </a:pPr>
            <a:r>
              <a:rPr lang="en-US" sz="2400" b="1" cap="small" spc="-150" dirty="0" smtClean="0">
                <a:ln>
                  <a:solidFill>
                    <a:sysClr val="windowText" lastClr="000000"/>
                  </a:solidFill>
                </a:ln>
                <a:solidFill>
                  <a:srgbClr val="00B0F0"/>
                </a:solidFill>
                <a:effectLst>
                  <a:outerShdw blurRad="38100" dist="38100" dir="2700000" algn="tl">
                    <a:srgbClr val="000000">
                      <a:alpha val="43137"/>
                    </a:srgbClr>
                  </a:outerShdw>
                </a:effectLst>
                <a:latin typeface="Comic Sans MS" panose="030F0702030302020204" pitchFamily="66" charset="0"/>
              </a:rPr>
              <a:t>Instead of recording  interviews consider </a:t>
            </a:r>
            <a:r>
              <a:rPr lang="en-US" sz="2400" b="1" cap="small" spc="-150" dirty="0">
                <a:ln>
                  <a:solidFill>
                    <a:sysClr val="windowText" lastClr="000000"/>
                  </a:solidFill>
                </a:ln>
                <a:solidFill>
                  <a:srgbClr val="00B0F0"/>
                </a:solidFill>
                <a:effectLst>
                  <a:outerShdw blurRad="38100" dist="38100" dir="2700000" algn="tl">
                    <a:srgbClr val="000000">
                      <a:alpha val="43137"/>
                    </a:srgbClr>
                  </a:outerShdw>
                </a:effectLst>
                <a:latin typeface="Comic Sans MS" panose="030F0702030302020204" pitchFamily="66" charset="0"/>
              </a:rPr>
              <a:t>a </a:t>
            </a:r>
            <a:r>
              <a:rPr lang="en-US" sz="2400" b="1" cap="small" spc="-150" dirty="0" smtClean="0">
                <a:ln>
                  <a:solidFill>
                    <a:sysClr val="windowText" lastClr="000000"/>
                  </a:solidFill>
                </a:ln>
                <a:solidFill>
                  <a:srgbClr val="00B0F0"/>
                </a:solidFill>
                <a:effectLst>
                  <a:outerShdw blurRad="38100" dist="38100" dir="2700000" algn="tl">
                    <a:srgbClr val="000000">
                      <a:alpha val="43137"/>
                    </a:srgbClr>
                  </a:outerShdw>
                </a:effectLst>
                <a:latin typeface="Comic Sans MS" panose="030F0702030302020204" pitchFamily="66" charset="0"/>
              </a:rPr>
              <a:t/>
            </a:r>
            <a:br>
              <a:rPr lang="en-US" sz="2400" b="1" cap="small" spc="-150" dirty="0" smtClean="0">
                <a:ln>
                  <a:solidFill>
                    <a:sysClr val="windowText" lastClr="000000"/>
                  </a:solidFill>
                </a:ln>
                <a:solidFill>
                  <a:srgbClr val="00B0F0"/>
                </a:solidFill>
                <a:effectLst>
                  <a:outerShdw blurRad="38100" dist="38100" dir="2700000" algn="tl">
                    <a:srgbClr val="000000">
                      <a:alpha val="43137"/>
                    </a:srgbClr>
                  </a:outerShdw>
                </a:effectLst>
                <a:latin typeface="Comic Sans MS" panose="030F0702030302020204" pitchFamily="66" charset="0"/>
              </a:rPr>
            </a:br>
            <a:r>
              <a:rPr lang="en-US" sz="2400" b="1" cap="small" spc="-150" dirty="0" smtClean="0">
                <a:ln>
                  <a:solidFill>
                    <a:sysClr val="windowText" lastClr="000000"/>
                  </a:solidFill>
                </a:ln>
                <a:solidFill>
                  <a:srgbClr val="00B0F0"/>
                </a:solidFill>
                <a:effectLst>
                  <a:outerShdw blurRad="38100" dist="38100" dir="2700000" algn="tl">
                    <a:srgbClr val="000000">
                      <a:alpha val="43137"/>
                    </a:srgbClr>
                  </a:outerShdw>
                </a:effectLst>
                <a:latin typeface="Comic Sans MS" panose="030F0702030302020204" pitchFamily="66" charset="0"/>
              </a:rPr>
              <a:t>second </a:t>
            </a:r>
            <a:r>
              <a:rPr lang="en-US" sz="2400" b="1" cap="small" spc="-150" dirty="0">
                <a:ln>
                  <a:solidFill>
                    <a:sysClr val="windowText" lastClr="000000"/>
                  </a:solidFill>
                </a:ln>
                <a:solidFill>
                  <a:srgbClr val="00B0F0"/>
                </a:solidFill>
                <a:effectLst>
                  <a:outerShdw blurRad="38100" dist="38100" dir="2700000" algn="tl">
                    <a:srgbClr val="000000">
                      <a:alpha val="43137"/>
                    </a:srgbClr>
                  </a:outerShdw>
                </a:effectLst>
                <a:latin typeface="Comic Sans MS" panose="030F0702030302020204" pitchFamily="66" charset="0"/>
              </a:rPr>
              <a:t>interviewer</a:t>
            </a:r>
          </a:p>
        </p:txBody>
      </p:sp>
    </p:spTree>
    <p:extLst>
      <p:ext uri="{BB962C8B-B14F-4D97-AF65-F5344CB8AC3E}">
        <p14:creationId xmlns:p14="http://schemas.microsoft.com/office/powerpoint/2010/main" val="1266283191"/>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allie\Pictures\Work\Presentation Images\detective_comics_2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1"/>
          <p:cNvSpPr txBox="1">
            <a:spLocks/>
          </p:cNvSpPr>
          <p:nvPr/>
        </p:nvSpPr>
        <p:spPr>
          <a:xfrm>
            <a:off x="990600" y="304800"/>
            <a:ext cx="7315200" cy="857704"/>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600" b="1" u="sng" cap="small"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Completing the Interview</a:t>
            </a:r>
            <a:endParaRPr lang="en-US" sz="3600" b="1" u="sng" cap="small" dirty="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4" name="Freeform 3"/>
          <p:cNvSpPr/>
          <p:nvPr/>
        </p:nvSpPr>
        <p:spPr>
          <a:xfrm>
            <a:off x="-225631" y="1258784"/>
            <a:ext cx="6103917" cy="4607626"/>
          </a:xfrm>
          <a:custGeom>
            <a:avLst/>
            <a:gdLst>
              <a:gd name="connsiteX0" fmla="*/ 6103917 w 6103917"/>
              <a:gd name="connsiteY0" fmla="*/ 0 h 4607626"/>
              <a:gd name="connsiteX1" fmla="*/ 5735782 w 6103917"/>
              <a:gd name="connsiteY1" fmla="*/ 3681351 h 4607626"/>
              <a:gd name="connsiteX2" fmla="*/ 4999512 w 6103917"/>
              <a:gd name="connsiteY2" fmla="*/ 4393871 h 4607626"/>
              <a:gd name="connsiteX3" fmla="*/ 1615044 w 6103917"/>
              <a:gd name="connsiteY3" fmla="*/ 4607626 h 4607626"/>
              <a:gd name="connsiteX4" fmla="*/ 0 w 6103917"/>
              <a:gd name="connsiteY4" fmla="*/ 4049486 h 4607626"/>
              <a:gd name="connsiteX5" fmla="*/ 201880 w 6103917"/>
              <a:gd name="connsiteY5" fmla="*/ 154380 h 4607626"/>
              <a:gd name="connsiteX6" fmla="*/ 6103917 w 6103917"/>
              <a:gd name="connsiteY6" fmla="*/ 0 h 460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3917" h="4607626">
                <a:moveTo>
                  <a:pt x="6103917" y="0"/>
                </a:moveTo>
                <a:lnTo>
                  <a:pt x="5735782" y="3681351"/>
                </a:lnTo>
                <a:lnTo>
                  <a:pt x="4999512" y="4393871"/>
                </a:lnTo>
                <a:lnTo>
                  <a:pt x="1615044" y="4607626"/>
                </a:lnTo>
                <a:lnTo>
                  <a:pt x="0" y="4049486"/>
                </a:lnTo>
                <a:lnTo>
                  <a:pt x="201880" y="154380"/>
                </a:lnTo>
                <a:lnTo>
                  <a:pt x="6103917"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1"/>
          <p:cNvSpPr txBox="1">
            <a:spLocks/>
          </p:cNvSpPr>
          <p:nvPr/>
        </p:nvSpPr>
        <p:spPr>
          <a:xfrm>
            <a:off x="762000" y="1524000"/>
            <a:ext cx="8458200" cy="4267200"/>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spcBef>
                <a:spcPts val="0"/>
              </a:spcBef>
              <a:buFont typeface="Arial" panose="020B0604020202020204" pitchFamily="34" charset="0"/>
              <a:buChar char="•"/>
            </a:pPr>
            <a:r>
              <a:rPr lang="en-US" sz="2400" b="1" cap="small"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Explain:</a:t>
            </a:r>
          </a:p>
          <a:p>
            <a:pPr marL="914400" lvl="1" indent="-457200" algn="l">
              <a:spcBef>
                <a:spcPts val="0"/>
              </a:spcBef>
              <a:buFont typeface="Arial" panose="020B0604020202020204" pitchFamily="34" charset="0"/>
              <a:buChar char="•"/>
            </a:pPr>
            <a:r>
              <a:rPr lang="en-US" sz="2400" b="1" cap="small"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Importance of confidentiality</a:t>
            </a:r>
          </a:p>
          <a:p>
            <a:pPr marL="914400" lvl="1" indent="-457200" algn="l">
              <a:spcBef>
                <a:spcPts val="0"/>
              </a:spcBef>
              <a:buFont typeface="Arial" panose="020B0604020202020204" pitchFamily="34" charset="0"/>
              <a:buChar char="•"/>
            </a:pPr>
            <a:r>
              <a:rPr lang="en-US" sz="2400" b="1" cap="small"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Zero tolerance for retaliation</a:t>
            </a:r>
          </a:p>
          <a:p>
            <a:pPr marL="914400" lvl="1" indent="-457200" algn="l">
              <a:spcBef>
                <a:spcPts val="0"/>
              </a:spcBef>
              <a:buFont typeface="Arial" panose="020B0604020202020204" pitchFamily="34" charset="0"/>
              <a:buChar char="•"/>
            </a:pPr>
            <a:r>
              <a:rPr lang="en-US" sz="2400" b="1" cap="small"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Open door policy</a:t>
            </a:r>
          </a:p>
          <a:p>
            <a:pPr marL="457200" indent="-457200" algn="l">
              <a:spcBef>
                <a:spcPts val="0"/>
              </a:spcBef>
              <a:buFont typeface="Arial" panose="020B0604020202020204" pitchFamily="34" charset="0"/>
              <a:buChar char="•"/>
            </a:pPr>
            <a:r>
              <a:rPr lang="en-US" sz="2400" b="1" cap="small"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Ask the complainant what they want</a:t>
            </a:r>
          </a:p>
          <a:p>
            <a:pPr marL="457200" indent="-457200" algn="l">
              <a:spcBef>
                <a:spcPts val="0"/>
              </a:spcBef>
              <a:buFont typeface="Arial" panose="020B0604020202020204" pitchFamily="34" charset="0"/>
              <a:buChar char="•"/>
            </a:pPr>
            <a:r>
              <a:rPr lang="en-US" sz="2400" b="1" cap="small"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Ask if they have any questions</a:t>
            </a:r>
          </a:p>
          <a:p>
            <a:pPr marL="457200" indent="-457200" algn="l">
              <a:spcBef>
                <a:spcPts val="0"/>
              </a:spcBef>
              <a:buFont typeface="Arial" panose="020B0604020202020204" pitchFamily="34" charset="0"/>
              <a:buChar char="•"/>
            </a:pPr>
            <a:r>
              <a:rPr lang="en-US" sz="2400" b="1" cap="small"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Thank them</a:t>
            </a:r>
          </a:p>
          <a:p>
            <a:pPr marL="457200" indent="-457200" algn="l">
              <a:spcBef>
                <a:spcPts val="0"/>
              </a:spcBef>
              <a:buFont typeface="Arial" panose="020B0604020202020204" pitchFamily="34" charset="0"/>
              <a:buChar char="•"/>
            </a:pPr>
            <a:r>
              <a:rPr lang="en-US" sz="2400" b="1" cap="small"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Complete your notes </a:t>
            </a:r>
            <a:r>
              <a:rPr lang="en-US" sz="2400" b="1" u="sng" cap="small"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ASAP</a:t>
            </a:r>
          </a:p>
          <a:p>
            <a:pPr marL="457200" indent="-457200" algn="l">
              <a:spcBef>
                <a:spcPts val="0"/>
              </a:spcBef>
              <a:buFont typeface="Arial" panose="020B0604020202020204" pitchFamily="34" charset="0"/>
              <a:buChar char="•"/>
            </a:pPr>
            <a:endParaRPr lang="en-US" sz="2400" b="1" cap="small"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endParaRPr>
          </a:p>
          <a:p>
            <a:pPr marL="457200" indent="-457200" algn="l">
              <a:spcBef>
                <a:spcPts val="0"/>
              </a:spcBef>
              <a:buFont typeface="Arial" panose="020B0604020202020204" pitchFamily="34" charset="0"/>
              <a:buChar char="•"/>
            </a:pPr>
            <a:endParaRPr lang="en-US" sz="2400" b="1" cap="small"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endParaRPr>
          </a:p>
          <a:p>
            <a:pPr marL="457200" indent="-457200" algn="l">
              <a:spcBef>
                <a:spcPts val="0"/>
              </a:spcBef>
              <a:buFont typeface="Arial" panose="020B0604020202020204" pitchFamily="34" charset="0"/>
              <a:buChar char="•"/>
            </a:pPr>
            <a:endParaRPr lang="en-US" sz="2400" b="1" cap="small" dirty="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296917791"/>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9296400" cy="1219200"/>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Allie, Zachary\Presentation\Workplace Investigations\Images\IMG_00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3962400" y="-152400"/>
            <a:ext cx="5105400" cy="1752600"/>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cap="small" spc="-150" dirty="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the </a:t>
            </a:r>
            <a:r>
              <a:rPr lang="en-US" b="1" cap="small" spc="-150"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Signals of</a:t>
            </a:r>
            <a:endParaRPr lang="en-US" b="1" cap="small" spc="-150" dirty="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endParaRPr>
          </a:p>
          <a:p>
            <a:r>
              <a:rPr lang="en-US" b="1" u="sng" cap="small" spc="-150" dirty="0" smtClean="0">
                <a:ln>
                  <a:solidFill>
                    <a:sysClr val="windowText" lastClr="000000"/>
                  </a:solidFill>
                </a:ln>
                <a:solidFill>
                  <a:schemeClr val="bg1"/>
                </a:solidFill>
                <a:effectLst>
                  <a:outerShdw blurRad="38100" dist="38100" dir="2700000" algn="tl">
                    <a:srgbClr val="000000">
                      <a:alpha val="43137"/>
                    </a:srgbClr>
                  </a:outerShdw>
                </a:effectLst>
                <a:latin typeface="Comic Sans MS" panose="030F0702030302020204" pitchFamily="66" charset="0"/>
              </a:rPr>
              <a:t>Witness Credibility</a:t>
            </a:r>
          </a:p>
        </p:txBody>
      </p:sp>
      <p:sp>
        <p:nvSpPr>
          <p:cNvPr id="6" name="Subtitle 2"/>
          <p:cNvSpPr txBox="1">
            <a:spLocks/>
          </p:cNvSpPr>
          <p:nvPr/>
        </p:nvSpPr>
        <p:spPr>
          <a:xfrm>
            <a:off x="4343400" y="1600200"/>
            <a:ext cx="4648200" cy="5181600"/>
          </a:xfrm>
          <a:prstGeom prst="rect">
            <a:avLst/>
          </a:prstGeom>
        </p:spPr>
        <p:txBody>
          <a:bodyPr vert="horz" lIns="91440" tIns="45720" rIns="91440" bIns="45720" rtlCol="0" anchor="ct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u="sng" cap="small" dirty="0" smtClean="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Plausibility</a:t>
            </a:r>
            <a:r>
              <a:rPr lang="en-US" sz="2400" cap="small" dirty="0" smtClean="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  </a:t>
            </a:r>
          </a:p>
          <a:p>
            <a:pPr lvl="1"/>
            <a:r>
              <a:rPr lang="en-US" sz="2000" cap="small" dirty="0" smtClean="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which version is believable? </a:t>
            </a:r>
          </a:p>
          <a:p>
            <a:pPr lvl="1"/>
            <a:r>
              <a:rPr lang="en-US" sz="2000" cap="small" dirty="0" smtClean="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Which version makes sense?</a:t>
            </a:r>
          </a:p>
          <a:p>
            <a:r>
              <a:rPr lang="en-US" sz="2400" u="sng" cap="small" dirty="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Demeanor</a:t>
            </a:r>
            <a:r>
              <a:rPr lang="en-US" sz="2400" cap="small" dirty="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  </a:t>
            </a:r>
            <a:endParaRPr lang="en-US" sz="2400" cap="small" dirty="0" smtClean="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endParaRPr>
          </a:p>
          <a:p>
            <a:pPr lvl="1"/>
            <a:r>
              <a:rPr lang="en-US" sz="2000" cap="small" dirty="0" smtClean="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Does </a:t>
            </a:r>
            <a:r>
              <a:rPr lang="en-US" sz="2000" cap="small" dirty="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the </a:t>
            </a:r>
            <a:r>
              <a:rPr lang="en-US" sz="2000" cap="small" dirty="0" smtClean="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witness appear to </a:t>
            </a:r>
            <a:r>
              <a:rPr lang="en-US" sz="2000" cap="small" dirty="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be telling the truth</a:t>
            </a:r>
            <a:r>
              <a:rPr lang="en-US" sz="2000" cap="small" dirty="0" smtClean="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a:t>
            </a:r>
          </a:p>
          <a:p>
            <a:pPr lvl="1"/>
            <a:r>
              <a:rPr lang="en-US" sz="2000" cap="small" dirty="0" smtClean="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What does their body language tell you?</a:t>
            </a:r>
          </a:p>
          <a:p>
            <a:r>
              <a:rPr lang="en-US" sz="2400" u="sng" cap="small" dirty="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Corroboration</a:t>
            </a:r>
            <a:r>
              <a:rPr lang="en-US" sz="2400" cap="small" dirty="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  </a:t>
            </a:r>
            <a:endParaRPr lang="en-US" sz="2400" cap="small" dirty="0" smtClean="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endParaRPr>
          </a:p>
          <a:p>
            <a:pPr lvl="1"/>
            <a:r>
              <a:rPr lang="en-US" sz="2000" cap="small" dirty="0" smtClean="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Which </a:t>
            </a:r>
            <a:r>
              <a:rPr lang="en-US" sz="2000" cap="small" dirty="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version do </a:t>
            </a:r>
            <a:r>
              <a:rPr lang="en-US" sz="2000" cap="small" dirty="0" smtClean="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the documents or witnesses support?</a:t>
            </a:r>
          </a:p>
          <a:p>
            <a:pPr lvl="1"/>
            <a:r>
              <a:rPr lang="en-US" sz="2000" cap="small" dirty="0" smtClean="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Is the witness being consistent?</a:t>
            </a:r>
          </a:p>
          <a:p>
            <a:r>
              <a:rPr lang="en-US" sz="2400" u="sng" cap="small" dirty="0" smtClean="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Past </a:t>
            </a:r>
            <a:r>
              <a:rPr lang="en-US" sz="2400" u="sng" cap="small" dirty="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Record</a:t>
            </a:r>
            <a:r>
              <a:rPr lang="en-US" sz="2400" cap="small" dirty="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  </a:t>
            </a:r>
            <a:endParaRPr lang="en-US" sz="2400" cap="small" dirty="0" smtClean="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endParaRPr>
          </a:p>
          <a:p>
            <a:pPr lvl="1"/>
            <a:r>
              <a:rPr lang="en-US" sz="2000" cap="small" dirty="0" smtClean="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Has </a:t>
            </a:r>
            <a:r>
              <a:rPr lang="en-US" sz="2000" cap="small" dirty="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the alleged wrongdoer previously </a:t>
            </a:r>
            <a:r>
              <a:rPr lang="en-US" sz="2000" cap="small" dirty="0" smtClean="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engaged </a:t>
            </a:r>
            <a:r>
              <a:rPr lang="en-US" sz="2000" cap="small" dirty="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in inappropriate conduct</a:t>
            </a:r>
            <a:r>
              <a:rPr lang="en-US" sz="2000" cap="small" dirty="0" smtClean="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a:t>
            </a:r>
          </a:p>
          <a:p>
            <a:pPr lvl="1"/>
            <a:r>
              <a:rPr lang="en-US" sz="2000" cap="small" dirty="0" smtClean="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rPr>
              <a:t>How has the witness reacted to previous investigations?</a:t>
            </a:r>
            <a:endParaRPr lang="en-US" sz="2000" cap="small" dirty="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endParaRPr>
          </a:p>
          <a:p>
            <a:endParaRPr lang="en-US" sz="2400" cap="small" spc="-150" dirty="0">
              <a:ln>
                <a:solidFill>
                  <a:sysClr val="windowText" lastClr="000000"/>
                </a:solidFill>
              </a:ln>
              <a:solidFill>
                <a:srgbClr val="7030A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4261362622"/>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p:cTn id="24"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6">
                                            <p:txEl>
                                              <p:pRg st="3" end="3"/>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p:cTn id="29"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6">
                                            <p:txEl>
                                              <p:pRg st="4" end="4"/>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 calcmode="lin" valueType="num">
                                      <p:cBhvr>
                                        <p:cTn id="34"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 calcmode="lin" valueType="num">
                                      <p:cBhvr>
                                        <p:cTn id="41"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6">
                                            <p:txEl>
                                              <p:pRg st="6" end="6"/>
                                            </p:txEl>
                                          </p:spTgt>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 calcmode="lin" valueType="num">
                                      <p:cBhvr>
                                        <p:cTn id="46"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6">
                                            <p:txEl>
                                              <p:pRg st="7" end="7"/>
                                            </p:tx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 calcmode="lin" valueType="num">
                                      <p:cBhvr>
                                        <p:cTn id="51"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6">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6">
                                            <p:txEl>
                                              <p:pRg st="9" end="9"/>
                                            </p:txEl>
                                          </p:spTgt>
                                        </p:tgtEl>
                                        <p:attrNameLst>
                                          <p:attrName>style.visibility</p:attrName>
                                        </p:attrNameLst>
                                      </p:cBhvr>
                                      <p:to>
                                        <p:strVal val="visible"/>
                                      </p:to>
                                    </p:set>
                                    <p:anim calcmode="lin" valueType="num">
                                      <p:cBhvr>
                                        <p:cTn id="58"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6">
                                            <p:txEl>
                                              <p:pRg st="9" end="9"/>
                                            </p:tx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6">
                                            <p:txEl>
                                              <p:pRg st="10" end="10"/>
                                            </p:txEl>
                                          </p:spTgt>
                                        </p:tgtEl>
                                        <p:attrNameLst>
                                          <p:attrName>style.visibility</p:attrName>
                                        </p:attrNameLst>
                                      </p:cBhvr>
                                      <p:to>
                                        <p:strVal val="visible"/>
                                      </p:to>
                                    </p:set>
                                    <p:anim calcmode="lin" valueType="num">
                                      <p:cBhvr>
                                        <p:cTn id="63"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64" dur="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65" dur="500"/>
                                        <p:tgtEl>
                                          <p:spTgt spid="6">
                                            <p:txEl>
                                              <p:pRg st="10" end="10"/>
                                            </p:txEl>
                                          </p:spTgt>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6">
                                            <p:txEl>
                                              <p:pRg st="11" end="11"/>
                                            </p:txEl>
                                          </p:spTgt>
                                        </p:tgtEl>
                                        <p:attrNameLst>
                                          <p:attrName>style.visibility</p:attrName>
                                        </p:attrNameLst>
                                      </p:cBhvr>
                                      <p:to>
                                        <p:strVal val="visible"/>
                                      </p:to>
                                    </p:set>
                                    <p:anim calcmode="lin" valueType="num">
                                      <p:cBhvr>
                                        <p:cTn id="68" dur="5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69" dur="500" fill="hold"/>
                                        <p:tgtEl>
                                          <p:spTgt spid="6">
                                            <p:txEl>
                                              <p:pRg st="11" end="11"/>
                                            </p:txEl>
                                          </p:spTgt>
                                        </p:tgtEl>
                                        <p:attrNameLst>
                                          <p:attrName>ppt_h</p:attrName>
                                        </p:attrNameLst>
                                      </p:cBhvr>
                                      <p:tavLst>
                                        <p:tav tm="0">
                                          <p:val>
                                            <p:fltVal val="0"/>
                                          </p:val>
                                        </p:tav>
                                        <p:tav tm="100000">
                                          <p:val>
                                            <p:strVal val="#ppt_h"/>
                                          </p:val>
                                        </p:tav>
                                      </p:tavLst>
                                    </p:anim>
                                    <p:animEffect transition="in" filter="fade">
                                      <p:cBhvr>
                                        <p:cTn id="70"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200" y="5105400"/>
            <a:ext cx="9296400" cy="1524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descr="S:\Allie, Zachary\Presentation\Workplace Investigations\Images\IMG_003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9144000" cy="486971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3429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flipV="1">
            <a:off x="579472" y="0"/>
            <a:ext cx="2163728" cy="80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32020" y="-76201"/>
            <a:ext cx="2869910" cy="934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381000"/>
            <a:ext cx="3352800" cy="954107"/>
          </a:xfrm>
          <a:prstGeom prst="rect">
            <a:avLst/>
          </a:prstGeom>
        </p:spPr>
        <p:txBody>
          <a:bodyPr wrap="square">
            <a:spAutoFit/>
          </a:bodyPr>
          <a:lstStyle/>
          <a:p>
            <a:pPr algn="ctr"/>
            <a:r>
              <a:rPr lang="en-US" sz="2800" b="1" cap="small" spc="-150" dirty="0" smtClean="0">
                <a:ln>
                  <a:solidFill>
                    <a:sysClr val="windowText" lastClr="000000"/>
                  </a:solidFill>
                </a:ln>
                <a:solidFill>
                  <a:srgbClr val="FF0000"/>
                </a:solidFill>
                <a:effectLst>
                  <a:outerShdw blurRad="38100" dist="38100" dir="2700000" algn="tl">
                    <a:srgbClr val="000000">
                      <a:alpha val="43137"/>
                    </a:srgbClr>
                  </a:outerShdw>
                </a:effectLst>
                <a:latin typeface="Comic Sans MS" panose="030F0702030302020204" pitchFamily="66" charset="0"/>
              </a:rPr>
              <a:t>Missing</a:t>
            </a:r>
            <a:br>
              <a:rPr lang="en-US" sz="2800" b="1" cap="small" spc="-150" dirty="0" smtClean="0">
                <a:ln>
                  <a:solidFill>
                    <a:sysClr val="windowText" lastClr="000000"/>
                  </a:solidFill>
                </a:ln>
                <a:solidFill>
                  <a:srgbClr val="FF0000"/>
                </a:solidFill>
                <a:effectLst>
                  <a:outerShdw blurRad="38100" dist="38100" dir="2700000" algn="tl">
                    <a:srgbClr val="000000">
                      <a:alpha val="43137"/>
                    </a:srgbClr>
                  </a:outerShdw>
                </a:effectLst>
                <a:latin typeface="Comic Sans MS" panose="030F0702030302020204" pitchFamily="66" charset="0"/>
              </a:rPr>
            </a:br>
            <a:endParaRPr lang="en-US" sz="2800" b="1" cap="small" spc="-150" dirty="0">
              <a:ln>
                <a:solidFill>
                  <a:sysClr val="windowText" lastClr="000000"/>
                </a:solidFill>
              </a:ln>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6" name="Rectangle 5"/>
          <p:cNvSpPr/>
          <p:nvPr/>
        </p:nvSpPr>
        <p:spPr>
          <a:xfrm>
            <a:off x="579472" y="76200"/>
            <a:ext cx="2422458" cy="523220"/>
          </a:xfrm>
          <a:prstGeom prst="rect">
            <a:avLst/>
          </a:prstGeom>
        </p:spPr>
        <p:txBody>
          <a:bodyPr wrap="none">
            <a:spAutoFit/>
          </a:bodyPr>
          <a:lstStyle/>
          <a:p>
            <a:pPr algn="ctr"/>
            <a:r>
              <a:rPr lang="en-US" sz="2800" b="1" cap="small" spc="-150" dirty="0" smtClean="0">
                <a:ln>
                  <a:solidFill>
                    <a:sysClr val="windowText" lastClr="000000"/>
                  </a:solidFill>
                </a:ln>
                <a:solidFill>
                  <a:srgbClr val="FF0000"/>
                </a:solidFill>
                <a:effectLst>
                  <a:outerShdw blurRad="38100" dist="38100" dir="2700000" algn="tl">
                    <a:srgbClr val="000000">
                      <a:alpha val="43137"/>
                    </a:srgbClr>
                  </a:outerShdw>
                </a:effectLst>
                <a:latin typeface="Comic Sans MS" panose="030F0702030302020204" pitchFamily="66" charset="0"/>
              </a:rPr>
              <a:t>Something is</a:t>
            </a:r>
            <a:endParaRPr lang="en-US" sz="2800" b="1" cap="small" spc="-150" dirty="0">
              <a:ln>
                <a:solidFill>
                  <a:sysClr val="windowText" lastClr="000000"/>
                </a:solidFill>
              </a:ln>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7" name="Rectangle 6"/>
          <p:cNvSpPr/>
          <p:nvPr/>
        </p:nvSpPr>
        <p:spPr>
          <a:xfrm>
            <a:off x="457200" y="5221069"/>
            <a:ext cx="4572000" cy="1200329"/>
          </a:xfrm>
          <a:prstGeom prst="rect">
            <a:avLst/>
          </a:prstGeom>
        </p:spPr>
        <p:txBody>
          <a:bodyPr>
            <a:spAutoFit/>
          </a:bodyPr>
          <a:lstStyle/>
          <a:p>
            <a:pPr marL="457200" indent="-457200">
              <a:buFont typeface="Arial" panose="020B0604020202020204" pitchFamily="34" charset="0"/>
              <a:buChar char="•"/>
            </a:pPr>
            <a:r>
              <a:rPr lang="en-US" sz="2400" b="1" cap="small" dirty="0">
                <a:ln>
                  <a:solidFill>
                    <a:sysClr val="windowText" lastClr="000000"/>
                  </a:solidFill>
                </a:ln>
                <a:solidFill>
                  <a:srgbClr val="FF0000"/>
                </a:solidFill>
                <a:effectLst>
                  <a:outerShdw blurRad="38100" dist="38100" dir="2700000" algn="tl">
                    <a:srgbClr val="000000">
                      <a:alpha val="43137"/>
                    </a:srgbClr>
                  </a:outerShdw>
                </a:effectLst>
                <a:latin typeface="Comic Sans MS" panose="030F0702030302020204" pitchFamily="66" charset="0"/>
              </a:rPr>
              <a:t>Unresolved issues</a:t>
            </a:r>
          </a:p>
          <a:p>
            <a:pPr marL="457200" indent="-457200">
              <a:buFont typeface="Arial" panose="020B0604020202020204" pitchFamily="34" charset="0"/>
              <a:buChar char="•"/>
            </a:pPr>
            <a:r>
              <a:rPr lang="en-US" sz="2400" b="1" cap="small" dirty="0">
                <a:ln>
                  <a:solidFill>
                    <a:sysClr val="windowText" lastClr="000000"/>
                  </a:solidFill>
                </a:ln>
                <a:solidFill>
                  <a:srgbClr val="FF0000"/>
                </a:solidFill>
                <a:effectLst>
                  <a:outerShdw blurRad="38100" dist="38100" dir="2700000" algn="tl">
                    <a:srgbClr val="000000">
                      <a:alpha val="43137"/>
                    </a:srgbClr>
                  </a:outerShdw>
                </a:effectLst>
                <a:latin typeface="Comic Sans MS" panose="030F0702030302020204" pitchFamily="66" charset="0"/>
              </a:rPr>
              <a:t>Vague policies or </a:t>
            </a:r>
            <a:r>
              <a:rPr lang="en-US" sz="2400" b="1" cap="small" dirty="0" smtClean="0">
                <a:ln>
                  <a:solidFill>
                    <a:sysClr val="windowText" lastClr="000000"/>
                  </a:solidFill>
                </a:ln>
                <a:solidFill>
                  <a:srgbClr val="FF0000"/>
                </a:solidFill>
                <a:effectLst>
                  <a:outerShdw blurRad="38100" dist="38100" dir="2700000" algn="tl">
                    <a:srgbClr val="000000">
                      <a:alpha val="43137"/>
                    </a:srgbClr>
                  </a:outerShdw>
                </a:effectLst>
                <a:latin typeface="Comic Sans MS" panose="030F0702030302020204" pitchFamily="66" charset="0"/>
              </a:rPr>
              <a:t>procedures</a:t>
            </a:r>
            <a:endParaRPr lang="en-US" sz="2400" b="1" cap="small" dirty="0">
              <a:ln>
                <a:solidFill>
                  <a:sysClr val="windowText" lastClr="000000"/>
                </a:solidFill>
              </a:ln>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8" name="Rectangle 7"/>
          <p:cNvSpPr/>
          <p:nvPr/>
        </p:nvSpPr>
        <p:spPr>
          <a:xfrm>
            <a:off x="4495800" y="5221069"/>
            <a:ext cx="4572000" cy="830997"/>
          </a:xfrm>
          <a:prstGeom prst="rect">
            <a:avLst/>
          </a:prstGeom>
        </p:spPr>
        <p:txBody>
          <a:bodyPr>
            <a:spAutoFit/>
          </a:bodyPr>
          <a:lstStyle/>
          <a:p>
            <a:pPr marL="457200" indent="-457200">
              <a:buFont typeface="Arial" panose="020B0604020202020204" pitchFamily="34" charset="0"/>
              <a:buChar char="•"/>
            </a:pPr>
            <a:r>
              <a:rPr lang="en-US" sz="2400" b="1" cap="small" dirty="0">
                <a:ln>
                  <a:solidFill>
                    <a:sysClr val="windowText" lastClr="000000"/>
                  </a:solidFill>
                </a:ln>
                <a:solidFill>
                  <a:srgbClr val="FF0000"/>
                </a:solidFill>
                <a:effectLst>
                  <a:outerShdw blurRad="38100" dist="38100" dir="2700000" algn="tl">
                    <a:srgbClr val="000000">
                      <a:alpha val="43137"/>
                    </a:srgbClr>
                  </a:outerShdw>
                </a:effectLst>
                <a:latin typeface="Comic Sans MS" panose="030F0702030302020204" pitchFamily="66" charset="0"/>
              </a:rPr>
              <a:t>Missing evidence</a:t>
            </a:r>
          </a:p>
          <a:p>
            <a:pPr marL="457200" indent="-457200">
              <a:buFont typeface="Arial" panose="020B0604020202020204" pitchFamily="34" charset="0"/>
              <a:buChar char="•"/>
            </a:pPr>
            <a:r>
              <a:rPr lang="en-US" sz="2400" b="1" cap="small" dirty="0">
                <a:ln>
                  <a:solidFill>
                    <a:sysClr val="windowText" lastClr="000000"/>
                  </a:solidFill>
                </a:ln>
                <a:solidFill>
                  <a:srgbClr val="FF0000"/>
                </a:solidFill>
                <a:effectLst>
                  <a:outerShdw blurRad="38100" dist="38100" dir="2700000" algn="tl">
                    <a:srgbClr val="000000">
                      <a:alpha val="43137"/>
                    </a:srgbClr>
                  </a:outerShdw>
                </a:effectLst>
                <a:latin typeface="Comic Sans MS" panose="030F0702030302020204" pitchFamily="66" charset="0"/>
              </a:rPr>
              <a:t>Missing witnesses</a:t>
            </a:r>
          </a:p>
        </p:txBody>
      </p:sp>
    </p:spTree>
    <p:extLst>
      <p:ext uri="{BB962C8B-B14F-4D97-AF65-F5344CB8AC3E}">
        <p14:creationId xmlns:p14="http://schemas.microsoft.com/office/powerpoint/2010/main" val="424622920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1770</Words>
  <Application>Microsoft Office PowerPoint</Application>
  <PresentationFormat>On-screen Show (4:3)</PresentationFormat>
  <Paragraphs>226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Zachery Allie</dc:creator>
  <cp:lastModifiedBy>Zachary Allie</cp:lastModifiedBy>
  <cp:revision>93</cp:revision>
  <cp:lastPrinted>2016-12-28T21:28:58Z</cp:lastPrinted>
  <dcterms:created xsi:type="dcterms:W3CDTF">2016-06-23T20:31:06Z</dcterms:created>
  <dcterms:modified xsi:type="dcterms:W3CDTF">2017-01-04T16:04:24Z</dcterms:modified>
</cp:coreProperties>
</file>