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0" r:id="rId4"/>
    <p:sldId id="261" r:id="rId5"/>
    <p:sldId id="262" r:id="rId6"/>
    <p:sldId id="265" r:id="rId7"/>
    <p:sldId id="266" r:id="rId8"/>
    <p:sldId id="263"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334" autoAdjust="0"/>
  </p:normalViewPr>
  <p:slideViewPr>
    <p:cSldViewPr>
      <p:cViewPr varScale="1">
        <p:scale>
          <a:sx n="74" d="100"/>
          <a:sy n="74" d="100"/>
        </p:scale>
        <p:origin x="-135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408AFC8-3774-474D-8425-7281B0C9E18E}" type="datetimeFigureOut">
              <a:rPr lang="en-US" smtClean="0"/>
              <a:t>1/23/2017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8CDBCEB-7E3F-48EA-AA20-5457947F7CDC}" type="slidenum">
              <a:rPr lang="en-US" smtClean="0"/>
              <a:t>‹#›</a:t>
            </a:fld>
            <a:endParaRPr lang="en-US"/>
          </a:p>
        </p:txBody>
      </p:sp>
    </p:spTree>
    <p:extLst>
      <p:ext uri="{BB962C8B-B14F-4D97-AF65-F5344CB8AC3E}">
        <p14:creationId xmlns:p14="http://schemas.microsoft.com/office/powerpoint/2010/main" val="3565860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smtClean="0">
                <a:solidFill>
                  <a:schemeClr val="tx1"/>
                </a:solidFill>
                <a:latin typeface="+mn-lt"/>
                <a:ea typeface="+mn-ea"/>
                <a:cs typeface="+mn-cs"/>
              </a:rPr>
              <a:t>My goal today is not to share with you anything earth-shattering revelations, but to help remind you, as the direct contact for your governmental entity or department, you are the link to the ones who are directly dealing with the claims. For most of you, litigation is not part of your every day life.  But, it is for me.  What I’d like to do today is to give you some tips on how to make dealing with claims and the litigation that follows more bearable and to help make the whole claims/litigation process more efficient, saving everyone time, money and frustration.</a:t>
            </a:r>
          </a:p>
          <a:p>
            <a:pPr rtl="0"/>
            <a:endParaRPr lang="en-US" sz="1200" b="0" i="0" u="none" strike="noStrike" kern="1200" baseline="0" dirty="0" smtClean="0">
              <a:solidFill>
                <a:schemeClr val="tx1"/>
              </a:solidFill>
              <a:latin typeface="+mn-lt"/>
              <a:ea typeface="+mn-ea"/>
              <a:cs typeface="+mn-cs"/>
            </a:endParaRPr>
          </a:p>
          <a:p>
            <a:pPr rtl="0"/>
            <a:r>
              <a:rPr lang="en-US" sz="1200" b="0" i="0" u="none" strike="noStrike" kern="1200" baseline="0" dirty="0" smtClean="0">
                <a:solidFill>
                  <a:schemeClr val="tx1"/>
                </a:solidFill>
                <a:latin typeface="+mn-lt"/>
                <a:ea typeface="+mn-ea"/>
                <a:cs typeface="+mn-cs"/>
              </a:rPr>
              <a:t>Most of my comments are probably going to be geared toward tort-type claims, but many of the tips will apply to other types of claims, such as employment or breach of contract.</a:t>
            </a:r>
          </a:p>
          <a:p>
            <a:pPr rtl="0"/>
            <a:endParaRPr lang="en-US" sz="1200" b="0" i="0" u="none" strike="noStrike" kern="1200" baseline="0" dirty="0" smtClean="0">
              <a:solidFill>
                <a:schemeClr val="tx1"/>
              </a:solidFill>
              <a:latin typeface="+mn-lt"/>
              <a:ea typeface="+mn-ea"/>
              <a:cs typeface="+mn-cs"/>
            </a:endParaRPr>
          </a:p>
          <a:p>
            <a:pPr rtl="0"/>
            <a:r>
              <a:rPr lang="en-US" sz="1200" b="0" i="0" u="none" strike="noStrike" kern="1200" baseline="0" dirty="0" smtClean="0">
                <a:solidFill>
                  <a:schemeClr val="tx1"/>
                </a:solidFill>
                <a:latin typeface="+mn-lt"/>
                <a:ea typeface="+mn-ea"/>
                <a:cs typeface="+mn-cs"/>
              </a:rPr>
              <a:t>Please feel free to comment or ask questions as I go through the tips.</a:t>
            </a:r>
          </a:p>
        </p:txBody>
      </p:sp>
      <p:sp>
        <p:nvSpPr>
          <p:cNvPr id="4" name="Slide Number Placeholder 3"/>
          <p:cNvSpPr>
            <a:spLocks noGrp="1"/>
          </p:cNvSpPr>
          <p:nvPr>
            <p:ph type="sldNum" sz="quarter" idx="10"/>
          </p:nvPr>
        </p:nvSpPr>
        <p:spPr/>
        <p:txBody>
          <a:bodyPr/>
          <a:lstStyle/>
          <a:p>
            <a:fld id="{68CDBCEB-7E3F-48EA-AA20-5457947F7CDC}" type="slidenum">
              <a:rPr lang="en-US" smtClean="0"/>
              <a:t>1</a:t>
            </a:fld>
            <a:endParaRPr lang="en-US"/>
          </a:p>
        </p:txBody>
      </p:sp>
    </p:spTree>
    <p:extLst>
      <p:ext uri="{BB962C8B-B14F-4D97-AF65-F5344CB8AC3E}">
        <p14:creationId xmlns:p14="http://schemas.microsoft.com/office/powerpoint/2010/main" val="906964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smtClean="0">
                <a:solidFill>
                  <a:schemeClr val="tx1"/>
                </a:solidFill>
                <a:latin typeface="+mn-lt"/>
                <a:ea typeface="+mn-ea"/>
                <a:cs typeface="+mn-cs"/>
              </a:rPr>
              <a:t>Briefly, so we’re all starting from the same place, we need to answer the question:  “Is there really a claim?”  Perhaps the more accurate question is:  “Did something happen and is it our fault?”  Obviously, when something like an accident between a city vehicle and another vehicle, we will probably treat it like a claim.  It’s pretty easy if we receive written notice, such as a letter or email that outlines the details of a complaint or warns of a potential breach of contract.  </a:t>
            </a:r>
          </a:p>
          <a:p>
            <a:pPr rtl="0"/>
            <a:endParaRPr lang="en-US" sz="1200" b="0" i="0" u="none" strike="noStrike" kern="1200" baseline="0" dirty="0" smtClean="0">
              <a:solidFill>
                <a:schemeClr val="tx1"/>
              </a:solidFill>
              <a:latin typeface="+mn-lt"/>
              <a:ea typeface="+mn-ea"/>
              <a:cs typeface="+mn-cs"/>
            </a:endParaRPr>
          </a:p>
          <a:p>
            <a:pPr rtl="0"/>
            <a:r>
              <a:rPr lang="en-US" sz="1200" b="0" i="0" u="none" strike="noStrike" kern="1200" baseline="0" dirty="0" smtClean="0">
                <a:solidFill>
                  <a:schemeClr val="tx1"/>
                </a:solidFill>
                <a:latin typeface="+mn-lt"/>
                <a:ea typeface="+mn-ea"/>
                <a:cs typeface="+mn-cs"/>
              </a:rPr>
              <a:t>It’s also pretty easy when we’re served with a lawsuit or given notice of some type of administrative proceeding.  This could have something to do with utility rates, a breach of contract, or</a:t>
            </a:r>
          </a:p>
          <a:p>
            <a:pPr rtl="0"/>
            <a:endParaRPr lang="en-US" sz="1200" b="0" i="0" u="none" strike="noStrike" kern="1200" baseline="0" dirty="0" smtClean="0">
              <a:solidFill>
                <a:schemeClr val="tx1"/>
              </a:solidFill>
              <a:latin typeface="+mn-lt"/>
              <a:ea typeface="+mn-ea"/>
              <a:cs typeface="+mn-cs"/>
            </a:endParaRPr>
          </a:p>
          <a:p>
            <a:pPr rtl="0"/>
            <a:r>
              <a:rPr lang="en-US" sz="1200" b="0" i="0" u="none" strike="noStrike" kern="1200" baseline="0" dirty="0" smtClean="0">
                <a:solidFill>
                  <a:schemeClr val="tx1"/>
                </a:solidFill>
                <a:latin typeface="+mn-lt"/>
                <a:ea typeface="+mn-ea"/>
                <a:cs typeface="+mn-cs"/>
              </a:rPr>
              <a:t>The trickier situation is if there’s some complaint line or like we have in Houston 311 or an off hand comment to a city worker?  Will that be enough to give us notice of a claim?  The answer is maybe.  It is enough to give us notice of a claim if the one of the job responsibilities of the person who received the complaint is to conduct some kind of investigation or to get someone to conduct an investigation.</a:t>
            </a:r>
          </a:p>
        </p:txBody>
      </p:sp>
      <p:sp>
        <p:nvSpPr>
          <p:cNvPr id="4" name="Slide Number Placeholder 3"/>
          <p:cNvSpPr>
            <a:spLocks noGrp="1"/>
          </p:cNvSpPr>
          <p:nvPr>
            <p:ph type="sldNum" sz="quarter" idx="10"/>
          </p:nvPr>
        </p:nvSpPr>
        <p:spPr/>
        <p:txBody>
          <a:bodyPr/>
          <a:lstStyle/>
          <a:p>
            <a:fld id="{68CDBCEB-7E3F-48EA-AA20-5457947F7CDC}" type="slidenum">
              <a:rPr lang="en-US" smtClean="0"/>
              <a:t>2</a:t>
            </a:fld>
            <a:endParaRPr lang="en-US"/>
          </a:p>
        </p:txBody>
      </p:sp>
    </p:spTree>
    <p:extLst>
      <p:ext uri="{BB962C8B-B14F-4D97-AF65-F5344CB8AC3E}">
        <p14:creationId xmlns:p14="http://schemas.microsoft.com/office/powerpoint/2010/main" val="1666233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smtClean="0">
                <a:solidFill>
                  <a:schemeClr val="tx1"/>
                </a:solidFill>
                <a:latin typeface="+mn-lt"/>
                <a:ea typeface="+mn-ea"/>
                <a:cs typeface="+mn-cs"/>
              </a:rPr>
              <a:t>If your entity has insurance coverage through an insurance carrier, such as </a:t>
            </a:r>
            <a:r>
              <a:rPr lang="en-US" sz="1200" b="0" i="0" u="none" strike="noStrike" kern="1200" baseline="0" dirty="0" err="1" smtClean="0">
                <a:solidFill>
                  <a:schemeClr val="tx1"/>
                </a:solidFill>
                <a:latin typeface="+mn-lt"/>
                <a:ea typeface="+mn-ea"/>
                <a:cs typeface="+mn-cs"/>
              </a:rPr>
              <a:t>TML</a:t>
            </a:r>
            <a:r>
              <a:rPr lang="en-US" sz="1200" b="0" i="0" u="none" strike="noStrike" kern="1200" baseline="0" dirty="0" smtClean="0">
                <a:solidFill>
                  <a:schemeClr val="tx1"/>
                </a:solidFill>
                <a:latin typeface="+mn-lt"/>
                <a:ea typeface="+mn-ea"/>
                <a:cs typeface="+mn-cs"/>
              </a:rPr>
              <a:t>-IRP, you’re going to want to make sure to follow the carrier’s claim procedures as soon as possible.</a:t>
            </a:r>
          </a:p>
          <a:p>
            <a:pPr rtl="0"/>
            <a:endParaRPr lang="en-US" sz="1200" b="0" i="0" u="none" strike="noStrike" kern="1200" baseline="0" dirty="0" smtClean="0">
              <a:solidFill>
                <a:schemeClr val="tx1"/>
              </a:solidFill>
              <a:latin typeface="+mn-lt"/>
              <a:ea typeface="+mn-ea"/>
              <a:cs typeface="+mn-cs"/>
            </a:endParaRPr>
          </a:p>
          <a:p>
            <a:pPr rtl="0"/>
            <a:r>
              <a:rPr lang="en-US" sz="1200" b="0" i="0" u="none" strike="noStrike" kern="1200" baseline="0" dirty="0" smtClean="0">
                <a:solidFill>
                  <a:schemeClr val="tx1"/>
                </a:solidFill>
                <a:latin typeface="+mn-lt"/>
                <a:ea typeface="+mn-ea"/>
                <a:cs typeface="+mn-cs"/>
              </a:rPr>
              <a:t>If it’s not a covered claim or there’s no insurance—I know some of your entities are self-insured, you’re going to have to determine whether it is something handled by your usual legal counsel or something you’re going to have a firm such as </a:t>
            </a:r>
            <a:r>
              <a:rPr lang="en-US" sz="1200" b="0" i="0" u="none" strike="noStrike" kern="1200" baseline="0" dirty="0" err="1" smtClean="0">
                <a:solidFill>
                  <a:schemeClr val="tx1"/>
                </a:solidFill>
                <a:latin typeface="+mn-lt"/>
                <a:ea typeface="+mn-ea"/>
                <a:cs typeface="+mn-cs"/>
              </a:rPr>
              <a:t>O&amp;O</a:t>
            </a:r>
            <a:r>
              <a:rPr lang="en-US" sz="1200" b="0" i="0" u="none" strike="noStrike" kern="1200" baseline="0" dirty="0" smtClean="0">
                <a:solidFill>
                  <a:schemeClr val="tx1"/>
                </a:solidFill>
                <a:latin typeface="+mn-lt"/>
                <a:ea typeface="+mn-ea"/>
                <a:cs typeface="+mn-cs"/>
              </a:rPr>
              <a:t> handle on your behalf.  Obviously, if it’s handled in-house, that attorney will deal with everything.  </a:t>
            </a:r>
          </a:p>
          <a:p>
            <a:pPr rtl="0"/>
            <a:endParaRPr lang="en-US" sz="1200" b="0" i="0" u="none" strike="noStrike" kern="1200" baseline="0" dirty="0" smtClean="0">
              <a:solidFill>
                <a:schemeClr val="tx1"/>
              </a:solidFill>
              <a:latin typeface="+mn-lt"/>
              <a:ea typeface="+mn-ea"/>
              <a:cs typeface="+mn-cs"/>
            </a:endParaRPr>
          </a:p>
          <a:p>
            <a:pPr rtl="0"/>
            <a:r>
              <a:rPr lang="en-US" sz="1200" b="0" i="0" u="none" strike="noStrike" kern="1200" baseline="0" dirty="0" smtClean="0">
                <a:solidFill>
                  <a:schemeClr val="tx1"/>
                </a:solidFill>
                <a:latin typeface="+mn-lt"/>
                <a:ea typeface="+mn-ea"/>
                <a:cs typeface="+mn-cs"/>
              </a:rPr>
              <a:t>But, if it’s handled either through your insurance carrier or an outside firm, who will direct the litigation?  Who has the authority to settle?  Your entity may have specific limits that lets someone other than your governing body, such as a board or council, settle claims that fall within certain ranges.  If it’s not a monetary settlement, who would approve it?  If you have insurance coverage, your coverage documents usually specify who has the right to authorize settlement.  With respect to discovery in a lawsuit, there should probably be one person within your entity who will act as the liaison between counsel and the entity to help schedule deposition and find documents.</a:t>
            </a:r>
          </a:p>
          <a:p>
            <a:pPr rtl="0"/>
            <a:endParaRPr lang="en-US" sz="1200" b="0" i="0" u="none" strike="noStrike" kern="1200" baseline="0" dirty="0" smtClean="0">
              <a:solidFill>
                <a:schemeClr val="tx1"/>
              </a:solidFill>
              <a:latin typeface="+mn-lt"/>
              <a:ea typeface="+mn-ea"/>
              <a:cs typeface="+mn-cs"/>
            </a:endParaRPr>
          </a:p>
          <a:p>
            <a:pPr rtl="0"/>
            <a:r>
              <a:rPr lang="en-US" sz="1200" b="0" i="0" u="none" strike="noStrike" kern="1200" baseline="0" dirty="0" smtClean="0">
                <a:solidFill>
                  <a:schemeClr val="tx1"/>
                </a:solidFill>
                <a:latin typeface="+mn-lt"/>
                <a:ea typeface="+mn-ea"/>
                <a:cs typeface="+mn-cs"/>
              </a:rPr>
              <a:t>Finally, you may need to consider whether there is a conflict.  This could be a conflict between the entity and an employee, depending on how the claim is framed.  Or, it could be that there is only insurance coverage for the entity itself, not its employees, board member, or whoever.  But, later today, Leah will be speaking more about “who is the client” and she can give you more information on this topic.</a:t>
            </a:r>
          </a:p>
        </p:txBody>
      </p:sp>
      <p:sp>
        <p:nvSpPr>
          <p:cNvPr id="4" name="Slide Number Placeholder 3"/>
          <p:cNvSpPr>
            <a:spLocks noGrp="1"/>
          </p:cNvSpPr>
          <p:nvPr>
            <p:ph type="sldNum" sz="quarter" idx="10"/>
          </p:nvPr>
        </p:nvSpPr>
        <p:spPr/>
        <p:txBody>
          <a:bodyPr/>
          <a:lstStyle/>
          <a:p>
            <a:fld id="{68CDBCEB-7E3F-48EA-AA20-5457947F7CDC}" type="slidenum">
              <a:rPr lang="en-US" smtClean="0"/>
              <a:t>3</a:t>
            </a:fld>
            <a:endParaRPr lang="en-US"/>
          </a:p>
        </p:txBody>
      </p:sp>
    </p:spTree>
    <p:extLst>
      <p:ext uri="{BB962C8B-B14F-4D97-AF65-F5344CB8AC3E}">
        <p14:creationId xmlns:p14="http://schemas.microsoft.com/office/powerpoint/2010/main" val="1666233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smtClean="0">
                <a:solidFill>
                  <a:schemeClr val="tx1"/>
                </a:solidFill>
                <a:latin typeface="+mn-lt"/>
                <a:ea typeface="+mn-ea"/>
                <a:cs typeface="+mn-cs"/>
              </a:rPr>
              <a:t>Probably the most time consuming part of facing a claim is dealing with the data and documents.  As governmental entities, I’m sure that your custodian of records is well aware of the document retention schedule.  Most governmental general counsel will advise that documents should be destroyed on the retention schedule.  That is generally good advice from a general counsel point of view.  As a litigator, most of the time, I want to have access to everything.  I tend to believe that most documents help.  And it’s perfectly acceptable to explain that documents have been destroyed pursuant to the retention schedule.  HOWEVER, if there is a claim, there is likely a request from a claimant that documents be preserved.  So, custodians of records must be notified of what documents should not be destroyed during the pendency of a claim/litigation.  If documents are destroyed after a document retention request has been made, it is going to be much more difficult to explain.  </a:t>
            </a:r>
          </a:p>
          <a:p>
            <a:pPr rtl="0"/>
            <a:endParaRPr lang="en-US" sz="1200" b="0" i="0" u="none" strike="noStrike" kern="1200" baseline="0" dirty="0" smtClean="0">
              <a:solidFill>
                <a:schemeClr val="tx1"/>
              </a:solidFill>
              <a:latin typeface="+mn-lt"/>
              <a:ea typeface="+mn-ea"/>
              <a:cs typeface="+mn-cs"/>
            </a:endParaRPr>
          </a:p>
          <a:p>
            <a:pPr rtl="0"/>
            <a:r>
              <a:rPr lang="en-US" sz="1200" b="0" i="0" u="none" strike="noStrike" kern="1200" baseline="0" dirty="0" smtClean="0">
                <a:solidFill>
                  <a:schemeClr val="tx1"/>
                </a:solidFill>
                <a:latin typeface="+mn-lt"/>
                <a:ea typeface="+mn-ea"/>
                <a:cs typeface="+mn-cs"/>
              </a:rPr>
              <a:t>One of the scariest things for me as a litigator is to find out half way through a deposition that my opposing counsel has some document from my client that I have not seen—especially when I discover that opposing counsel has made an open records request but no one has provided it to me.  Please make sure that your public information officer retains copies of documents that are disclosed in response to a public information request and then provide those documents to the handling attorney.</a:t>
            </a:r>
          </a:p>
          <a:p>
            <a:pPr rtl="0"/>
            <a:endParaRPr lang="en-US" sz="1200" b="0" i="0" u="none" strike="noStrike" kern="1200" baseline="0" dirty="0" smtClean="0">
              <a:solidFill>
                <a:schemeClr val="tx1"/>
              </a:solidFill>
              <a:latin typeface="+mn-lt"/>
              <a:ea typeface="+mn-ea"/>
              <a:cs typeface="+mn-cs"/>
            </a:endParaRPr>
          </a:p>
          <a:p>
            <a:pPr rtl="0"/>
            <a:r>
              <a:rPr lang="en-US" sz="1200" b="0" i="0" u="none" strike="noStrike" kern="1200" baseline="0" dirty="0" smtClean="0">
                <a:solidFill>
                  <a:schemeClr val="tx1"/>
                </a:solidFill>
                <a:latin typeface="+mn-lt"/>
                <a:ea typeface="+mn-ea"/>
                <a:cs typeface="+mn-cs"/>
              </a:rPr>
              <a:t>If documents pertaining to a specific claim relate to pending litigation, make sure to let the handling attorney know.  If it’s the claimant seeking the information, the handling attorney will be the one to release the information.  If it’s a party unrelated to the parties in litigation, then get with the handling attorney and determine whether an exception should be sought from the AG.  Remember if anyone has received the documents through an open records request, others can obtain them as well.</a:t>
            </a:r>
          </a:p>
        </p:txBody>
      </p:sp>
      <p:sp>
        <p:nvSpPr>
          <p:cNvPr id="4" name="Slide Number Placeholder 3"/>
          <p:cNvSpPr>
            <a:spLocks noGrp="1"/>
          </p:cNvSpPr>
          <p:nvPr>
            <p:ph type="sldNum" sz="quarter" idx="10"/>
          </p:nvPr>
        </p:nvSpPr>
        <p:spPr/>
        <p:txBody>
          <a:bodyPr/>
          <a:lstStyle/>
          <a:p>
            <a:fld id="{68CDBCEB-7E3F-48EA-AA20-5457947F7CDC}" type="slidenum">
              <a:rPr lang="en-US" smtClean="0"/>
              <a:t>4</a:t>
            </a:fld>
            <a:endParaRPr lang="en-US"/>
          </a:p>
        </p:txBody>
      </p:sp>
    </p:spTree>
    <p:extLst>
      <p:ext uri="{BB962C8B-B14F-4D97-AF65-F5344CB8AC3E}">
        <p14:creationId xmlns:p14="http://schemas.microsoft.com/office/powerpoint/2010/main" val="1666233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So, you may be in a position where you have a claim that may need to be investigated, even though it isn’t an actual claim.  An easy example is when an entity’s vehicle is in a collision.  You will need to have a peace officer’s investigation.  Your entity should decide who is going to investigate the claim.  I know that some cities will have its own police officers investigate the accident.  Others will have DPS investigate so as to have a “neutral” investigator.  Whatever you decide, be consistent.  Also, during the claim-investigation stage, it is probably a good idea to let the employee know the purpose of the investigation so that the employee is candid about sharing details.  If there needs to be disciplinary action, start a new investigation.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One of the most important things to do is to document everything.  What can be vitally important is the date of the claim and the date of the notice.  I have seen claim forms that give differing dates and the dates on the claim form are different from the claimant’s letter giving notice of the claim and the date in the lawsuit.  The claimant’s representative called the risk manager for the client and gave one date as the alleged date of occurrence.  It turned out none of the dates was correct:  I spent a long time trying to figure out the correct dates and finally corroborated an activity log with medical records to determine the exact date.  When the employee was interviewed, she was asked about specific dates that had been given.  She truthfully state that the events did not happen on those dates because she was not asked whether the incident happened and on what date the incident happened.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Another thing that is very helpful is to get as much information from any witnesses as possible.  People move and change jobs.  Fortunately, these days, people will keep their cell numbers and email addresses.  Get those and reassure people that they will not be bombarded with information.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When you take photos, make sure when you look at the photo you can tell what the photo is.  Use objects to demonstrate scale.  Sometimes if the photo is too close up, you get all the details, but you get no perspective.  </a:t>
            </a:r>
            <a:endParaRPr lang="en-US" dirty="0"/>
          </a:p>
        </p:txBody>
      </p:sp>
      <p:sp>
        <p:nvSpPr>
          <p:cNvPr id="4" name="Slide Number Placeholder 3"/>
          <p:cNvSpPr>
            <a:spLocks noGrp="1"/>
          </p:cNvSpPr>
          <p:nvPr>
            <p:ph type="sldNum" sz="quarter" idx="10"/>
          </p:nvPr>
        </p:nvSpPr>
        <p:spPr/>
        <p:txBody>
          <a:bodyPr/>
          <a:lstStyle/>
          <a:p>
            <a:fld id="{68CDBCEB-7E3F-48EA-AA20-5457947F7CDC}" type="slidenum">
              <a:rPr lang="en-US" smtClean="0"/>
              <a:t>5</a:t>
            </a:fld>
            <a:endParaRPr lang="en-US"/>
          </a:p>
        </p:txBody>
      </p:sp>
    </p:spTree>
    <p:extLst>
      <p:ext uri="{BB962C8B-B14F-4D97-AF65-F5344CB8AC3E}">
        <p14:creationId xmlns:p14="http://schemas.microsoft.com/office/powerpoint/2010/main" val="1666233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CDBCEB-7E3F-48EA-AA20-5457947F7CDC}" type="slidenum">
              <a:rPr lang="en-US" smtClean="0"/>
              <a:t>6</a:t>
            </a:fld>
            <a:endParaRPr lang="en-US"/>
          </a:p>
        </p:txBody>
      </p:sp>
    </p:spTree>
    <p:extLst>
      <p:ext uri="{BB962C8B-B14F-4D97-AF65-F5344CB8AC3E}">
        <p14:creationId xmlns:p14="http://schemas.microsoft.com/office/powerpoint/2010/main" val="1666233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CDBCEB-7E3F-48EA-AA20-5457947F7CDC}" type="slidenum">
              <a:rPr lang="en-US" smtClean="0"/>
              <a:t>7</a:t>
            </a:fld>
            <a:endParaRPr lang="en-US"/>
          </a:p>
        </p:txBody>
      </p:sp>
    </p:spTree>
    <p:extLst>
      <p:ext uri="{BB962C8B-B14F-4D97-AF65-F5344CB8AC3E}">
        <p14:creationId xmlns:p14="http://schemas.microsoft.com/office/powerpoint/2010/main" val="1666233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a:t>
            </a:r>
            <a:r>
              <a:rPr lang="en-US" baseline="0" dirty="0" smtClean="0"/>
              <a:t> investigative process, you may have already gathered documents that are relevant.  I’ve had clients start a file when they think there is going to be a claim so that when I ask for documents, they’ve got a stack ready for me.  But, one of the other things that is really helpful is to tell the handling attorney about different ordinances, codes, statutes, rules, policies, orders, standard operating procedures and the like that you might have.  Also let the handling attorney know if you have these things but don’t follow them.</a:t>
            </a:r>
          </a:p>
          <a:p>
            <a:endParaRPr lang="en-US" baseline="0" dirty="0" smtClean="0"/>
          </a:p>
          <a:p>
            <a:r>
              <a:rPr lang="en-US" baseline="0" dirty="0" smtClean="0"/>
              <a:t>Another thing that gets overlooked is asking everyone who might have had anything to do with an incident what documents that person might have.  There might be a police officer who investigated an accident.  In addition to whatever was attached to the peace officer’s report, some sort of field notes.  Those could prove to be very beneficial.  Or job or activity logs.</a:t>
            </a:r>
          </a:p>
          <a:p>
            <a:endParaRPr lang="en-US" baseline="0" dirty="0" smtClean="0"/>
          </a:p>
          <a:p>
            <a:r>
              <a:rPr lang="en-US" baseline="0" dirty="0" smtClean="0"/>
              <a:t>If you’re not sure that it is what you think the attorney is looking for, ask or offer examples any way.  The attorney may not need it right away, but knowing its existence may be helpful in negotiating a settlement.</a:t>
            </a:r>
          </a:p>
          <a:p>
            <a:endParaRPr lang="en-US" baseline="0" dirty="0" smtClean="0"/>
          </a:p>
          <a:p>
            <a:r>
              <a:rPr lang="en-US" baseline="0" dirty="0" smtClean="0"/>
              <a:t>If you know there are problems, let the attorney know early.  It could be a problem employee.  Or that this same type of accident has happened before.  Dealing with the problems early on can be part of the strategy.</a:t>
            </a:r>
          </a:p>
          <a:p>
            <a:endParaRPr lang="en-US" baseline="0" dirty="0" smtClean="0"/>
          </a:p>
          <a:p>
            <a:r>
              <a:rPr lang="en-US" baseline="0" dirty="0" smtClean="0"/>
              <a:t>Finally, with regard to gathering documents and other things during the discovery process, make sure that there </a:t>
            </a:r>
            <a:r>
              <a:rPr lang="en-US" baseline="0" dirty="0" err="1" smtClean="0"/>
              <a:t>doesn</a:t>
            </a:r>
            <a:r>
              <a:rPr lang="en-US" baseline="0" dirty="0" smtClean="0"/>
              <a:t>’ t need to be some special software to convert whatever digital information you have.  Do the video cameras or audio use some sort of proprietary software?  If so, how can it be converted so it’s usable?</a:t>
            </a:r>
            <a:endParaRPr lang="en-US" dirty="0"/>
          </a:p>
        </p:txBody>
      </p:sp>
      <p:sp>
        <p:nvSpPr>
          <p:cNvPr id="4" name="Slide Number Placeholder 3"/>
          <p:cNvSpPr>
            <a:spLocks noGrp="1"/>
          </p:cNvSpPr>
          <p:nvPr>
            <p:ph type="sldNum" sz="quarter" idx="10"/>
          </p:nvPr>
        </p:nvSpPr>
        <p:spPr/>
        <p:txBody>
          <a:bodyPr/>
          <a:lstStyle/>
          <a:p>
            <a:fld id="{68CDBCEB-7E3F-48EA-AA20-5457947F7CDC}" type="slidenum">
              <a:rPr lang="en-US" smtClean="0"/>
              <a:t>8</a:t>
            </a:fld>
            <a:endParaRPr lang="en-US"/>
          </a:p>
        </p:txBody>
      </p:sp>
    </p:spTree>
    <p:extLst>
      <p:ext uri="{BB962C8B-B14F-4D97-AF65-F5344CB8AC3E}">
        <p14:creationId xmlns:p14="http://schemas.microsoft.com/office/powerpoint/2010/main" val="1666233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a:t>
            </a:r>
            <a:r>
              <a:rPr lang="en-US" baseline="0" dirty="0" smtClean="0"/>
              <a:t> if an employee who is an important part of the case needs to be disciplined, whether related to the particular claim at issue or something totally different, it’s important to treat the employee like any other employee in the same situation.  The caveat is to let the handling attorney know as soon as possible.  The attorney needs to know if that particular employee is going to be adverse or hold a grudge.  Those factors can play a role in whether a claim is settled quickly to avoid the unknown impact of a </a:t>
            </a:r>
            <a:r>
              <a:rPr lang="en-US" baseline="0" smtClean="0"/>
              <a:t>disgruntled employee.</a:t>
            </a:r>
            <a:endParaRPr lang="en-US" dirty="0"/>
          </a:p>
        </p:txBody>
      </p:sp>
      <p:sp>
        <p:nvSpPr>
          <p:cNvPr id="4" name="Slide Number Placeholder 3"/>
          <p:cNvSpPr>
            <a:spLocks noGrp="1"/>
          </p:cNvSpPr>
          <p:nvPr>
            <p:ph type="sldNum" sz="quarter" idx="10"/>
          </p:nvPr>
        </p:nvSpPr>
        <p:spPr/>
        <p:txBody>
          <a:bodyPr/>
          <a:lstStyle/>
          <a:p>
            <a:fld id="{68CDBCEB-7E3F-48EA-AA20-5457947F7CDC}" type="slidenum">
              <a:rPr lang="en-US" smtClean="0"/>
              <a:t>9</a:t>
            </a:fld>
            <a:endParaRPr lang="en-US"/>
          </a:p>
        </p:txBody>
      </p:sp>
    </p:spTree>
    <p:extLst>
      <p:ext uri="{BB962C8B-B14F-4D97-AF65-F5344CB8AC3E}">
        <p14:creationId xmlns:p14="http://schemas.microsoft.com/office/powerpoint/2010/main" val="1666233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206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effectLst>
            <a:outerShdw blurRad="50800" dist="38100" dir="2700000" algn="tl" rotWithShape="0">
              <a:prstClr val="black">
                <a:alpha val="40000"/>
              </a:prstClr>
            </a:outerShdw>
          </a:effectLst>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7D70678C-0A2B-4ADF-AAAF-A7A60D1386B4}" type="slidenum">
              <a:rPr lang="en-US" smtClean="0"/>
              <a:t>‹#›</a:t>
            </a:fld>
            <a:endParaRPr lang="en-US"/>
          </a:p>
        </p:txBody>
      </p:sp>
      <p:sp>
        <p:nvSpPr>
          <p:cNvPr id="9" name="Date Placeholder 3"/>
          <p:cNvSpPr>
            <a:spLocks noGrp="1"/>
          </p:cNvSpPr>
          <p:nvPr>
            <p:ph type="dt" sz="half" idx="2"/>
          </p:nvPr>
        </p:nvSpPr>
        <p:spPr>
          <a:xfrm>
            <a:off x="457200" y="6416675"/>
            <a:ext cx="2133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January 19 2017</a:t>
            </a:r>
            <a:endParaRPr lang="en-US" dirty="0"/>
          </a:p>
        </p:txBody>
      </p:sp>
      <p:sp>
        <p:nvSpPr>
          <p:cNvPr id="10"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ctr"/>
          <a:lstStyle>
            <a:lvl1pPr algn="ctr">
              <a:defRPr sz="1200">
                <a:solidFill>
                  <a:srgbClr val="002060"/>
                </a:solidFill>
              </a:defRPr>
            </a:lvl1pPr>
          </a:lstStyle>
          <a:p>
            <a:r>
              <a:rPr lang="en-US" dirty="0" smtClean="0"/>
              <a:t>13</a:t>
            </a:r>
            <a:r>
              <a:rPr lang="en-US" baseline="30000" dirty="0" smtClean="0"/>
              <a:t>th</a:t>
            </a:r>
            <a:r>
              <a:rPr lang="en-US" dirty="0" smtClean="0"/>
              <a:t> Annual Local Government Seminar</a:t>
            </a:r>
            <a:endParaRPr lang="en-US" dirty="0"/>
          </a:p>
        </p:txBody>
      </p:sp>
    </p:spTree>
    <p:extLst>
      <p:ext uri="{BB962C8B-B14F-4D97-AF65-F5344CB8AC3E}">
        <p14:creationId xmlns:p14="http://schemas.microsoft.com/office/powerpoint/2010/main" val="3276767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smtClean="0"/>
              <a:t>January 19 2017</a:t>
            </a:r>
            <a:endParaRPr lang="en-US" dirty="0"/>
          </a:p>
        </p:txBody>
      </p:sp>
      <p:sp>
        <p:nvSpPr>
          <p:cNvPr id="5" name="Footer Placeholder 4"/>
          <p:cNvSpPr>
            <a:spLocks noGrp="1"/>
          </p:cNvSpPr>
          <p:nvPr>
            <p:ph type="ftr" sz="quarter" idx="11"/>
          </p:nvPr>
        </p:nvSpPr>
        <p:spPr/>
        <p:txBody>
          <a:bodyPr/>
          <a:lstStyle/>
          <a:p>
            <a:r>
              <a:rPr lang="en-US" dirty="0" smtClean="0"/>
              <a:t>13</a:t>
            </a:r>
            <a:r>
              <a:rPr lang="en-US" baseline="30000" dirty="0" smtClean="0"/>
              <a:t>th</a:t>
            </a:r>
            <a:r>
              <a:rPr lang="en-US" dirty="0" smtClean="0"/>
              <a:t> Annual Local Government Seminar</a:t>
            </a:r>
            <a:endParaRPr lang="en-US" dirty="0"/>
          </a:p>
        </p:txBody>
      </p:sp>
      <p:sp>
        <p:nvSpPr>
          <p:cNvPr id="6" name="Slide Number Placeholder 5"/>
          <p:cNvSpPr>
            <a:spLocks noGrp="1"/>
          </p:cNvSpPr>
          <p:nvPr>
            <p:ph type="sldNum" sz="quarter" idx="12"/>
          </p:nvPr>
        </p:nvSpPr>
        <p:spPr/>
        <p:txBody>
          <a:bodyPr/>
          <a:lstStyle/>
          <a:p>
            <a:fld id="{7D70678C-0A2B-4ADF-AAAF-A7A60D1386B4}" type="slidenum">
              <a:rPr lang="en-US" smtClean="0"/>
              <a:t>‹#›</a:t>
            </a:fld>
            <a:endParaRPr lang="en-US"/>
          </a:p>
        </p:txBody>
      </p:sp>
    </p:spTree>
    <p:extLst>
      <p:ext uri="{BB962C8B-B14F-4D97-AF65-F5344CB8AC3E}">
        <p14:creationId xmlns:p14="http://schemas.microsoft.com/office/powerpoint/2010/main" val="3756682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D70678C-0A2B-4ADF-AAAF-A7A60D1386B4}" type="slidenum">
              <a:rPr lang="en-US" smtClean="0"/>
              <a:t>‹#›</a:t>
            </a:fld>
            <a:endParaRPr lang="en-US"/>
          </a:p>
        </p:txBody>
      </p:sp>
      <p:sp>
        <p:nvSpPr>
          <p:cNvPr id="9" name="Date Placeholder 3"/>
          <p:cNvSpPr>
            <a:spLocks noGrp="1"/>
          </p:cNvSpPr>
          <p:nvPr>
            <p:ph type="dt" sz="half" idx="2"/>
          </p:nvPr>
        </p:nvSpPr>
        <p:spPr>
          <a:xfrm>
            <a:off x="457200" y="6416675"/>
            <a:ext cx="2133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January 19 2017</a:t>
            </a:r>
            <a:endParaRPr lang="en-US" dirty="0"/>
          </a:p>
        </p:txBody>
      </p:sp>
      <p:sp>
        <p:nvSpPr>
          <p:cNvPr id="10"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ctr"/>
          <a:lstStyle>
            <a:lvl1pPr algn="ctr">
              <a:defRPr sz="1200">
                <a:solidFill>
                  <a:srgbClr val="002060"/>
                </a:solidFill>
              </a:defRPr>
            </a:lvl1pPr>
          </a:lstStyle>
          <a:p>
            <a:r>
              <a:rPr lang="en-US" dirty="0" smtClean="0"/>
              <a:t>13</a:t>
            </a:r>
            <a:r>
              <a:rPr lang="en-US" baseline="30000" dirty="0" smtClean="0"/>
              <a:t>th</a:t>
            </a:r>
            <a:r>
              <a:rPr lang="en-US" dirty="0" smtClean="0"/>
              <a:t> Annual Local Government Seminar</a:t>
            </a:r>
            <a:endParaRPr lang="en-US" dirty="0"/>
          </a:p>
        </p:txBody>
      </p:sp>
    </p:spTree>
    <p:extLst>
      <p:ext uri="{BB962C8B-B14F-4D97-AF65-F5344CB8AC3E}">
        <p14:creationId xmlns:p14="http://schemas.microsoft.com/office/powerpoint/2010/main" val="1313293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solidFill>
                  <a:srgbClr val="002060"/>
                </a:solidFill>
              </a:defRPr>
            </a:lvl1pPr>
            <a:lvl2pPr>
              <a:defRPr sz="2400">
                <a:solidFill>
                  <a:srgbClr val="002060"/>
                </a:solidFill>
              </a:defRPr>
            </a:lvl2pPr>
            <a:lvl3pPr>
              <a:defRPr sz="2000">
                <a:solidFill>
                  <a:srgbClr val="002060"/>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002060"/>
                </a:solidFill>
              </a:defRPr>
            </a:lvl1pPr>
            <a:lvl2pPr>
              <a:defRPr sz="2400">
                <a:solidFill>
                  <a:srgbClr val="002060"/>
                </a:solidFill>
              </a:defRPr>
            </a:lvl2pPr>
            <a:lvl3pPr>
              <a:defRPr sz="2000">
                <a:solidFill>
                  <a:srgbClr val="002060"/>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7D70678C-0A2B-4ADF-AAAF-A7A60D1386B4}" type="slidenum">
              <a:rPr lang="en-US" smtClean="0"/>
              <a:t>‹#›</a:t>
            </a:fld>
            <a:endParaRPr lang="en-US"/>
          </a:p>
        </p:txBody>
      </p:sp>
      <p:sp>
        <p:nvSpPr>
          <p:cNvPr id="10" name="Date Placeholder 3"/>
          <p:cNvSpPr>
            <a:spLocks noGrp="1"/>
          </p:cNvSpPr>
          <p:nvPr>
            <p:ph type="dt" sz="half" idx="13"/>
          </p:nvPr>
        </p:nvSpPr>
        <p:spPr>
          <a:xfrm>
            <a:off x="457200" y="6416675"/>
            <a:ext cx="2133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January 19 2017</a:t>
            </a:r>
            <a:endParaRPr lang="en-US" dirty="0"/>
          </a:p>
        </p:txBody>
      </p:sp>
      <p:sp>
        <p:nvSpPr>
          <p:cNvPr id="11"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ctr"/>
          <a:lstStyle>
            <a:lvl1pPr algn="ctr">
              <a:defRPr sz="1200">
                <a:solidFill>
                  <a:srgbClr val="002060"/>
                </a:solidFill>
              </a:defRPr>
            </a:lvl1pPr>
          </a:lstStyle>
          <a:p>
            <a:r>
              <a:rPr lang="en-US" dirty="0" smtClean="0"/>
              <a:t>13</a:t>
            </a:r>
            <a:r>
              <a:rPr lang="en-US" baseline="30000" dirty="0" smtClean="0"/>
              <a:t>th</a:t>
            </a:r>
            <a:r>
              <a:rPr lang="en-US" dirty="0" smtClean="0"/>
              <a:t> Annual Local Government Seminar</a:t>
            </a:r>
            <a:endParaRPr lang="en-US" dirty="0"/>
          </a:p>
        </p:txBody>
      </p:sp>
    </p:spTree>
    <p:extLst>
      <p:ext uri="{BB962C8B-B14F-4D97-AF65-F5344CB8AC3E}">
        <p14:creationId xmlns:p14="http://schemas.microsoft.com/office/powerpoint/2010/main" val="1488380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7D70678C-0A2B-4ADF-AAAF-A7A60D1386B4}" type="slidenum">
              <a:rPr lang="en-US" smtClean="0"/>
              <a:t>‹#›</a:t>
            </a:fld>
            <a:endParaRPr lang="en-US"/>
          </a:p>
        </p:txBody>
      </p:sp>
      <p:sp>
        <p:nvSpPr>
          <p:cNvPr id="10" name="Date Placeholder 3"/>
          <p:cNvSpPr>
            <a:spLocks noGrp="1"/>
          </p:cNvSpPr>
          <p:nvPr>
            <p:ph type="dt" sz="half" idx="13"/>
          </p:nvPr>
        </p:nvSpPr>
        <p:spPr>
          <a:xfrm>
            <a:off x="457200" y="6416675"/>
            <a:ext cx="2133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January 19 2017</a:t>
            </a:r>
            <a:endParaRPr lang="en-US" dirty="0"/>
          </a:p>
        </p:txBody>
      </p:sp>
      <p:sp>
        <p:nvSpPr>
          <p:cNvPr id="11" name="Footer Placeholder 4"/>
          <p:cNvSpPr>
            <a:spLocks noGrp="1"/>
          </p:cNvSpPr>
          <p:nvPr>
            <p:ph type="ftr" sz="quarter" idx="14"/>
          </p:nvPr>
        </p:nvSpPr>
        <p:spPr>
          <a:xfrm>
            <a:off x="3124200" y="6416675"/>
            <a:ext cx="2895600" cy="365125"/>
          </a:xfrm>
          <a:prstGeom prst="rect">
            <a:avLst/>
          </a:prstGeom>
        </p:spPr>
        <p:txBody>
          <a:bodyPr vert="horz" lIns="91440" tIns="45720" rIns="91440" bIns="45720" rtlCol="0" anchor="ctr"/>
          <a:lstStyle>
            <a:lvl1pPr algn="ctr">
              <a:defRPr sz="1200">
                <a:solidFill>
                  <a:srgbClr val="002060"/>
                </a:solidFill>
              </a:defRPr>
            </a:lvl1pPr>
          </a:lstStyle>
          <a:p>
            <a:r>
              <a:rPr lang="en-US" dirty="0" smtClean="0"/>
              <a:t>13</a:t>
            </a:r>
            <a:r>
              <a:rPr lang="en-US" baseline="30000" dirty="0" smtClean="0"/>
              <a:t>th</a:t>
            </a:r>
            <a:r>
              <a:rPr lang="en-US" dirty="0" smtClean="0"/>
              <a:t> Annual Local Government Seminar</a:t>
            </a:r>
            <a:endParaRPr lang="en-US" dirty="0"/>
          </a:p>
        </p:txBody>
      </p:sp>
    </p:spTree>
    <p:extLst>
      <p:ext uri="{BB962C8B-B14F-4D97-AF65-F5344CB8AC3E}">
        <p14:creationId xmlns:p14="http://schemas.microsoft.com/office/powerpoint/2010/main" val="3461713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D70678C-0A2B-4ADF-AAAF-A7A60D1386B4}" type="slidenum">
              <a:rPr lang="en-US" smtClean="0"/>
              <a:t>‹#›</a:t>
            </a:fld>
            <a:endParaRPr lang="en-US"/>
          </a:p>
        </p:txBody>
      </p:sp>
      <p:sp>
        <p:nvSpPr>
          <p:cNvPr id="8" name="Date Placeholder 3"/>
          <p:cNvSpPr>
            <a:spLocks noGrp="1"/>
          </p:cNvSpPr>
          <p:nvPr>
            <p:ph type="dt" sz="half" idx="2"/>
          </p:nvPr>
        </p:nvSpPr>
        <p:spPr>
          <a:xfrm>
            <a:off x="457200" y="6416675"/>
            <a:ext cx="2133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January 19 2017</a:t>
            </a:r>
            <a:endParaRPr lang="en-US" dirty="0"/>
          </a:p>
        </p:txBody>
      </p:sp>
      <p:sp>
        <p:nvSpPr>
          <p:cNvPr id="9"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ctr"/>
          <a:lstStyle>
            <a:lvl1pPr algn="ctr">
              <a:defRPr sz="1200">
                <a:solidFill>
                  <a:srgbClr val="002060"/>
                </a:solidFill>
              </a:defRPr>
            </a:lvl1pPr>
          </a:lstStyle>
          <a:p>
            <a:r>
              <a:rPr lang="en-US" dirty="0" smtClean="0"/>
              <a:t>13</a:t>
            </a:r>
            <a:r>
              <a:rPr lang="en-US" baseline="30000" dirty="0" smtClean="0"/>
              <a:t>th</a:t>
            </a:r>
            <a:r>
              <a:rPr lang="en-US" dirty="0" smtClean="0"/>
              <a:t> Annual Local Government Seminar</a:t>
            </a:r>
            <a:endParaRPr lang="en-US" dirty="0"/>
          </a:p>
        </p:txBody>
      </p:sp>
    </p:spTree>
    <p:extLst>
      <p:ext uri="{BB962C8B-B14F-4D97-AF65-F5344CB8AC3E}">
        <p14:creationId xmlns:p14="http://schemas.microsoft.com/office/powerpoint/2010/main" val="1040866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D70678C-0A2B-4ADF-AAAF-A7A60D1386B4}" type="slidenum">
              <a:rPr lang="en-US" smtClean="0"/>
              <a:t>‹#›</a:t>
            </a:fld>
            <a:endParaRPr lang="en-US"/>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January 19 2017</a:t>
            </a:r>
            <a:endParaRPr lang="en-US" dirty="0"/>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002060"/>
                </a:solidFill>
              </a:defRPr>
            </a:lvl1pPr>
          </a:lstStyle>
          <a:p>
            <a:r>
              <a:rPr lang="en-US" dirty="0" smtClean="0"/>
              <a:t>13</a:t>
            </a:r>
            <a:r>
              <a:rPr lang="en-US" baseline="30000" dirty="0" smtClean="0"/>
              <a:t>th</a:t>
            </a:r>
            <a:r>
              <a:rPr lang="en-US" dirty="0" smtClean="0"/>
              <a:t> Annual Local Government Seminar</a:t>
            </a:r>
            <a:endParaRPr lang="en-US" dirty="0"/>
          </a:p>
        </p:txBody>
      </p:sp>
    </p:spTree>
    <p:extLst>
      <p:ext uri="{BB962C8B-B14F-4D97-AF65-F5344CB8AC3E}">
        <p14:creationId xmlns:p14="http://schemas.microsoft.com/office/powerpoint/2010/main" val="3759768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D70678C-0A2B-4ADF-AAAF-A7A60D1386B4}" type="slidenum">
              <a:rPr lang="en-US" smtClean="0"/>
              <a:t>‹#›</a:t>
            </a:fld>
            <a:endParaRPr lang="en-US"/>
          </a:p>
        </p:txBody>
      </p:sp>
      <p:sp>
        <p:nvSpPr>
          <p:cNvPr id="10" name="Date Placeholder 3"/>
          <p:cNvSpPr>
            <a:spLocks noGrp="1"/>
          </p:cNvSpPr>
          <p:nvPr>
            <p:ph type="dt" sz="half" idx="13"/>
          </p:nvPr>
        </p:nvSpPr>
        <p:spPr>
          <a:xfrm>
            <a:off x="457200" y="6416675"/>
            <a:ext cx="2133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January 19 2017</a:t>
            </a:r>
            <a:endParaRPr lang="en-US" dirty="0"/>
          </a:p>
        </p:txBody>
      </p:sp>
      <p:sp>
        <p:nvSpPr>
          <p:cNvPr id="11"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ctr"/>
          <a:lstStyle>
            <a:lvl1pPr algn="ctr">
              <a:defRPr sz="1200">
                <a:solidFill>
                  <a:srgbClr val="002060"/>
                </a:solidFill>
              </a:defRPr>
            </a:lvl1pPr>
          </a:lstStyle>
          <a:p>
            <a:r>
              <a:rPr lang="en-US" dirty="0" smtClean="0"/>
              <a:t>13</a:t>
            </a:r>
            <a:r>
              <a:rPr lang="en-US" baseline="30000" dirty="0" smtClean="0"/>
              <a:t>th</a:t>
            </a:r>
            <a:r>
              <a:rPr lang="en-US" dirty="0" smtClean="0"/>
              <a:t> Annual Local Government Seminar</a:t>
            </a:r>
            <a:endParaRPr lang="en-US" dirty="0"/>
          </a:p>
        </p:txBody>
      </p:sp>
    </p:spTree>
    <p:extLst>
      <p:ext uri="{BB962C8B-B14F-4D97-AF65-F5344CB8AC3E}">
        <p14:creationId xmlns:p14="http://schemas.microsoft.com/office/powerpoint/2010/main" val="319509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416675"/>
            <a:ext cx="2133600" cy="365125"/>
          </a:xfrm>
          <a:prstGeom prst="rect">
            <a:avLst/>
          </a:prstGeom>
        </p:spPr>
        <p:txBody>
          <a:bodyPr vert="horz" lIns="91440" tIns="45720" rIns="91440" bIns="45720" rtlCol="0" anchor="ctr"/>
          <a:lstStyle>
            <a:lvl1pPr algn="l">
              <a:defRPr sz="1200">
                <a:solidFill>
                  <a:srgbClr val="002060"/>
                </a:solidFill>
              </a:defRPr>
            </a:lvl1pPr>
          </a:lstStyle>
          <a:p>
            <a:r>
              <a:rPr lang="en-US" dirty="0" smtClean="0"/>
              <a:t>January 19 2017</a:t>
            </a:r>
            <a:endParaRPr lang="en-US" dirty="0"/>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ctr"/>
          <a:lstStyle>
            <a:lvl1pPr algn="ctr">
              <a:defRPr sz="1200">
                <a:solidFill>
                  <a:srgbClr val="002060"/>
                </a:solidFill>
              </a:defRPr>
            </a:lvl1pPr>
          </a:lstStyle>
          <a:p>
            <a:r>
              <a:rPr lang="en-US" dirty="0" smtClean="0"/>
              <a:t>13</a:t>
            </a:r>
            <a:r>
              <a:rPr lang="en-US" baseline="30000" dirty="0" smtClean="0"/>
              <a:t>th</a:t>
            </a:r>
            <a:r>
              <a:rPr lang="en-US" dirty="0" smtClean="0"/>
              <a:t> Annual Local Government Seminar</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0678C-0A2B-4ADF-AAAF-A7A60D1386B4}" type="slidenum">
              <a:rPr lang="en-US" smtClean="0"/>
              <a:t>‹#›</a:t>
            </a:fld>
            <a:endParaRPr lang="en-US"/>
          </a:p>
        </p:txBody>
      </p:sp>
    </p:spTree>
    <p:extLst>
      <p:ext uri="{BB962C8B-B14F-4D97-AF65-F5344CB8AC3E}">
        <p14:creationId xmlns:p14="http://schemas.microsoft.com/office/powerpoint/2010/main" val="2892581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hf sldNum="0" hdr="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WHEN LEGAL CLAIMS ARISE . . .</a:t>
            </a:r>
            <a:endParaRPr lang="en-US" b="1" dirty="0"/>
          </a:p>
        </p:txBody>
      </p:sp>
      <p:sp>
        <p:nvSpPr>
          <p:cNvPr id="3" name="Subtitle 2"/>
          <p:cNvSpPr>
            <a:spLocks noGrp="1"/>
          </p:cNvSpPr>
          <p:nvPr>
            <p:ph type="subTitle" idx="1"/>
          </p:nvPr>
        </p:nvSpPr>
        <p:spPr>
          <a:effectLst>
            <a:outerShdw blurRad="50800" dist="38100" dir="2700000" algn="tl" rotWithShape="0">
              <a:prstClr val="black">
                <a:alpha val="40000"/>
              </a:prstClr>
            </a:outerShdw>
          </a:effectLst>
        </p:spPr>
        <p:txBody>
          <a:bodyPr/>
          <a:lstStyle/>
          <a:p>
            <a:r>
              <a:rPr lang="en-US" dirty="0" smtClean="0">
                <a:solidFill>
                  <a:schemeClr val="bg1"/>
                </a:solidFill>
              </a:rPr>
              <a:t>What To Do And </a:t>
            </a:r>
            <a:r>
              <a:rPr lang="en-US" dirty="0" smtClean="0">
                <a:solidFill>
                  <a:schemeClr val="bg1"/>
                </a:solidFill>
              </a:rPr>
              <a:t>Why</a:t>
            </a:r>
          </a:p>
          <a:p>
            <a:endParaRPr lang="en-US" dirty="0"/>
          </a:p>
          <a:p>
            <a:r>
              <a:rPr lang="en-US" sz="2400" dirty="0" smtClean="0">
                <a:solidFill>
                  <a:schemeClr val="bg1"/>
                </a:solidFill>
                <a:latin typeface="Calibri" panose="020F0502020204030204" pitchFamily="34" charset="0"/>
                <a:cs typeface="Calibri" panose="020F0502020204030204" pitchFamily="34" charset="0"/>
              </a:rPr>
              <a:t>Andrea Chan, Olson &amp; Olson LLP</a:t>
            </a:r>
            <a:endParaRPr lang="en-US" sz="2400" dirty="0">
              <a:solidFill>
                <a:schemeClr val="bg1"/>
              </a:solidFill>
              <a:latin typeface="Calibri" panose="020F0502020204030204" pitchFamily="34" charset="0"/>
              <a:cs typeface="Calibri" panose="020F0502020204030204" pitchFamily="34" charset="0"/>
            </a:endParaRPr>
          </a:p>
        </p:txBody>
      </p:sp>
      <p:sp>
        <p:nvSpPr>
          <p:cNvPr id="4" name="Date Placeholder 3"/>
          <p:cNvSpPr>
            <a:spLocks noGrp="1"/>
          </p:cNvSpPr>
          <p:nvPr>
            <p:ph type="dt" sz="half" idx="2"/>
          </p:nvPr>
        </p:nvSpPr>
        <p:spPr>
          <a:xfrm>
            <a:off x="457200" y="6400800"/>
            <a:ext cx="2133600" cy="365125"/>
          </a:xfrm>
        </p:spPr>
        <p:txBody>
          <a:bodyPr/>
          <a:lstStyle/>
          <a:p>
            <a:r>
              <a:rPr lang="en-US" dirty="0" smtClean="0">
                <a:solidFill>
                  <a:srgbClr val="002060"/>
                </a:solidFill>
              </a:rPr>
              <a:t>January 19, 2017</a:t>
            </a:r>
            <a:endParaRPr lang="en-US" dirty="0">
              <a:solidFill>
                <a:srgbClr val="002060"/>
              </a:solidFill>
            </a:endParaRPr>
          </a:p>
        </p:txBody>
      </p:sp>
      <p:sp>
        <p:nvSpPr>
          <p:cNvPr id="5" name="Footer Placeholder 4"/>
          <p:cNvSpPr>
            <a:spLocks noGrp="1"/>
          </p:cNvSpPr>
          <p:nvPr>
            <p:ph type="ftr" sz="quarter" idx="3"/>
          </p:nvPr>
        </p:nvSpPr>
        <p:spPr>
          <a:xfrm>
            <a:off x="3124200" y="6400800"/>
            <a:ext cx="2895600" cy="365125"/>
          </a:xfrm>
        </p:spPr>
        <p:txBody>
          <a:bodyPr/>
          <a:lstStyle/>
          <a:p>
            <a:r>
              <a:rPr lang="en-US" dirty="0" smtClean="0">
                <a:solidFill>
                  <a:srgbClr val="002060"/>
                </a:solidFill>
              </a:rPr>
              <a:t>13</a:t>
            </a:r>
            <a:r>
              <a:rPr lang="en-US" baseline="30000" dirty="0" smtClean="0">
                <a:solidFill>
                  <a:srgbClr val="002060"/>
                </a:solidFill>
              </a:rPr>
              <a:t>th</a:t>
            </a:r>
            <a:r>
              <a:rPr lang="en-US" dirty="0" smtClean="0">
                <a:solidFill>
                  <a:srgbClr val="002060"/>
                </a:solidFill>
              </a:rPr>
              <a:t> Annual Local Government Seminar</a:t>
            </a:r>
            <a:endParaRPr lang="en-US" dirty="0">
              <a:solidFill>
                <a:srgbClr val="002060"/>
              </a:solidFill>
            </a:endParaRPr>
          </a:p>
        </p:txBody>
      </p:sp>
    </p:spTree>
    <p:extLst>
      <p:ext uri="{BB962C8B-B14F-4D97-AF65-F5344CB8AC3E}">
        <p14:creationId xmlns:p14="http://schemas.microsoft.com/office/powerpoint/2010/main" val="4180875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WHEN LEGAL CLAIMS ARISE . . </a:t>
            </a:r>
            <a:r>
              <a:rPr lang="en-US" b="1" dirty="0" smtClean="0"/>
              <a:t>.</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lgn="ctr">
              <a:buNone/>
            </a:pPr>
            <a:r>
              <a:rPr lang="en-US" b="1" dirty="0">
                <a:solidFill>
                  <a:schemeClr val="bg1"/>
                </a:solidFill>
              </a:rPr>
              <a:t>Is there really a claim</a:t>
            </a:r>
            <a:r>
              <a:rPr lang="en-US" b="1" dirty="0" smtClean="0">
                <a:solidFill>
                  <a:schemeClr val="bg1"/>
                </a:solidFill>
              </a:rPr>
              <a:t>?  Could it be our fault?</a:t>
            </a:r>
            <a:r>
              <a:rPr lang="en-US" dirty="0" smtClean="0"/>
              <a:t> </a:t>
            </a:r>
            <a:endParaRPr lang="en-US" dirty="0"/>
          </a:p>
          <a:p>
            <a:r>
              <a:rPr lang="en-US" dirty="0" smtClean="0">
                <a:solidFill>
                  <a:srgbClr val="002060"/>
                </a:solidFill>
              </a:rPr>
              <a:t>An incident occurred</a:t>
            </a:r>
          </a:p>
          <a:p>
            <a:pPr lvl="1"/>
            <a:r>
              <a:rPr lang="en-US" dirty="0" smtClean="0"/>
              <a:t>Involved in</a:t>
            </a:r>
          </a:p>
          <a:p>
            <a:pPr lvl="1"/>
            <a:r>
              <a:rPr lang="en-US" dirty="0" smtClean="0"/>
              <a:t>Written </a:t>
            </a:r>
            <a:r>
              <a:rPr lang="en-US" dirty="0"/>
              <a:t>notice </a:t>
            </a:r>
            <a:r>
              <a:rPr lang="en-US" dirty="0" smtClean="0"/>
              <a:t>received</a:t>
            </a:r>
          </a:p>
          <a:p>
            <a:r>
              <a:rPr lang="en-US" dirty="0" smtClean="0"/>
              <a:t>A lawsuit served/Administrative proceeding initiated</a:t>
            </a:r>
          </a:p>
          <a:p>
            <a:r>
              <a:rPr lang="en-US" dirty="0"/>
              <a:t>A complaint received</a:t>
            </a:r>
          </a:p>
          <a:p>
            <a:endParaRPr lang="en-US" dirty="0" smtClean="0"/>
          </a:p>
          <a:p>
            <a:pPr lvl="1"/>
            <a:endParaRPr lang="en-US" dirty="0">
              <a:solidFill>
                <a:srgbClr val="002060"/>
              </a:solidFill>
            </a:endParaRPr>
          </a:p>
        </p:txBody>
      </p:sp>
      <p:sp>
        <p:nvSpPr>
          <p:cNvPr id="4" name="Date Placeholder 3"/>
          <p:cNvSpPr>
            <a:spLocks noGrp="1"/>
          </p:cNvSpPr>
          <p:nvPr>
            <p:ph type="dt" sz="half" idx="10"/>
          </p:nvPr>
        </p:nvSpPr>
        <p:spPr/>
        <p:txBody>
          <a:bodyPr/>
          <a:lstStyle/>
          <a:p>
            <a:r>
              <a:rPr lang="en-US" dirty="0" smtClean="0"/>
              <a:t>January 19, 2017</a:t>
            </a:r>
            <a:endParaRPr lang="en-US" dirty="0"/>
          </a:p>
        </p:txBody>
      </p:sp>
      <p:sp>
        <p:nvSpPr>
          <p:cNvPr id="5" name="Footer Placeholder 4"/>
          <p:cNvSpPr>
            <a:spLocks noGrp="1"/>
          </p:cNvSpPr>
          <p:nvPr>
            <p:ph type="ftr" sz="quarter" idx="11"/>
          </p:nvPr>
        </p:nvSpPr>
        <p:spPr/>
        <p:txBody>
          <a:bodyPr/>
          <a:lstStyle/>
          <a:p>
            <a:r>
              <a:rPr lang="en-US" smtClean="0"/>
              <a:t>13</a:t>
            </a:r>
            <a:r>
              <a:rPr lang="en-US" baseline="30000" smtClean="0"/>
              <a:t>th</a:t>
            </a:r>
            <a:r>
              <a:rPr lang="en-US" smtClean="0"/>
              <a:t> Annual Local Government Seminar</a:t>
            </a:r>
            <a:endParaRPr lang="en-US" dirty="0"/>
          </a:p>
        </p:txBody>
      </p:sp>
    </p:spTree>
    <p:extLst>
      <p:ext uri="{BB962C8B-B14F-4D97-AF65-F5344CB8AC3E}">
        <p14:creationId xmlns:p14="http://schemas.microsoft.com/office/powerpoint/2010/main" val="1966865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WHEN LEGAL CLAIMS ARISE . . </a:t>
            </a:r>
            <a:r>
              <a:rPr lang="en-US" b="1" dirty="0" smtClean="0"/>
              <a:t>.</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marL="0" indent="0" algn="ctr">
              <a:buNone/>
            </a:pPr>
            <a:r>
              <a:rPr lang="en-US" b="1" dirty="0">
                <a:solidFill>
                  <a:schemeClr val="bg1"/>
                </a:solidFill>
              </a:rPr>
              <a:t>Who’s going to handle it?</a:t>
            </a:r>
            <a:endParaRPr lang="en-US" b="1" dirty="0" smtClean="0"/>
          </a:p>
          <a:p>
            <a:r>
              <a:rPr lang="en-US" dirty="0" smtClean="0"/>
              <a:t>Does an insurance policy cover it?</a:t>
            </a:r>
            <a:endParaRPr lang="en-US" dirty="0" smtClean="0">
              <a:solidFill>
                <a:srgbClr val="002060"/>
              </a:solidFill>
            </a:endParaRPr>
          </a:p>
          <a:p>
            <a:pPr lvl="1"/>
            <a:r>
              <a:rPr lang="en-US" dirty="0" smtClean="0"/>
              <a:t>Check with your risk manager</a:t>
            </a:r>
          </a:p>
          <a:p>
            <a:pPr lvl="1"/>
            <a:r>
              <a:rPr lang="en-US" dirty="0" smtClean="0"/>
              <a:t>File a claim</a:t>
            </a:r>
          </a:p>
          <a:p>
            <a:r>
              <a:rPr lang="en-US" dirty="0" smtClean="0"/>
              <a:t>No insurance or not a covered claim</a:t>
            </a:r>
          </a:p>
          <a:p>
            <a:pPr lvl="1"/>
            <a:r>
              <a:rPr lang="en-US" dirty="0" smtClean="0"/>
              <a:t>Handled in-house?</a:t>
            </a:r>
          </a:p>
          <a:p>
            <a:pPr lvl="2"/>
            <a:r>
              <a:rPr lang="en-US" dirty="0" smtClean="0"/>
              <a:t>If not, who directs the litigation?</a:t>
            </a:r>
          </a:p>
          <a:p>
            <a:pPr lvl="2"/>
            <a:r>
              <a:rPr lang="en-US" dirty="0" smtClean="0"/>
              <a:t>Who assists with discovery?</a:t>
            </a:r>
          </a:p>
          <a:p>
            <a:pPr lvl="1"/>
            <a:r>
              <a:rPr lang="en-US" dirty="0" smtClean="0"/>
              <a:t>Any potential conflict among parties?</a:t>
            </a:r>
          </a:p>
          <a:p>
            <a:pPr lvl="1"/>
            <a:endParaRPr lang="en-US" dirty="0">
              <a:solidFill>
                <a:srgbClr val="002060"/>
              </a:solidFill>
            </a:endParaRPr>
          </a:p>
        </p:txBody>
      </p:sp>
      <p:sp>
        <p:nvSpPr>
          <p:cNvPr id="4" name="Date Placeholder 3"/>
          <p:cNvSpPr>
            <a:spLocks noGrp="1"/>
          </p:cNvSpPr>
          <p:nvPr>
            <p:ph type="dt" sz="half" idx="10"/>
          </p:nvPr>
        </p:nvSpPr>
        <p:spPr/>
        <p:txBody>
          <a:bodyPr/>
          <a:lstStyle/>
          <a:p>
            <a:r>
              <a:rPr lang="en-US" dirty="0" smtClean="0"/>
              <a:t>January 19, 2017</a:t>
            </a:r>
            <a:endParaRPr lang="en-US" dirty="0"/>
          </a:p>
        </p:txBody>
      </p:sp>
      <p:sp>
        <p:nvSpPr>
          <p:cNvPr id="5" name="Footer Placeholder 4"/>
          <p:cNvSpPr>
            <a:spLocks noGrp="1"/>
          </p:cNvSpPr>
          <p:nvPr>
            <p:ph type="ftr" sz="quarter" idx="11"/>
          </p:nvPr>
        </p:nvSpPr>
        <p:spPr/>
        <p:txBody>
          <a:bodyPr/>
          <a:lstStyle/>
          <a:p>
            <a:r>
              <a:rPr lang="en-US" smtClean="0"/>
              <a:t>13</a:t>
            </a:r>
            <a:r>
              <a:rPr lang="en-US" baseline="30000" smtClean="0"/>
              <a:t>th</a:t>
            </a:r>
            <a:r>
              <a:rPr lang="en-US" smtClean="0"/>
              <a:t> Annual Local Government Seminar</a:t>
            </a:r>
            <a:endParaRPr lang="en-US" dirty="0"/>
          </a:p>
        </p:txBody>
      </p:sp>
    </p:spTree>
    <p:extLst>
      <p:ext uri="{BB962C8B-B14F-4D97-AF65-F5344CB8AC3E}">
        <p14:creationId xmlns:p14="http://schemas.microsoft.com/office/powerpoint/2010/main" val="2393056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WHEN LEGAL CLAIMS ARISE . . </a:t>
            </a:r>
            <a:r>
              <a:rPr lang="en-US" b="1" dirty="0" smtClean="0"/>
              <a:t>.</a:t>
            </a:r>
            <a:endParaRPr lang="en-US" dirty="0">
              <a:solidFill>
                <a:schemeClr val="bg1"/>
              </a:solidFill>
            </a:endParaRPr>
          </a:p>
        </p:txBody>
      </p:sp>
      <p:sp>
        <p:nvSpPr>
          <p:cNvPr id="3" name="Content Placeholder 2"/>
          <p:cNvSpPr>
            <a:spLocks noGrp="1"/>
          </p:cNvSpPr>
          <p:nvPr>
            <p:ph idx="1"/>
          </p:nvPr>
        </p:nvSpPr>
        <p:spPr/>
        <p:txBody>
          <a:bodyPr>
            <a:normAutofit fontScale="92500" lnSpcReduction="20000"/>
          </a:bodyPr>
          <a:lstStyle/>
          <a:p>
            <a:pPr marL="0" indent="0" algn="ctr">
              <a:buNone/>
            </a:pPr>
            <a:r>
              <a:rPr lang="en-US" b="1" dirty="0" smtClean="0">
                <a:solidFill>
                  <a:schemeClr val="bg1"/>
                </a:solidFill>
              </a:rPr>
              <a:t>Document Retention/Public Information</a:t>
            </a:r>
            <a:endParaRPr lang="en-US" b="1" dirty="0" smtClean="0"/>
          </a:p>
          <a:p>
            <a:r>
              <a:rPr lang="en-US" dirty="0" smtClean="0"/>
              <a:t>Preserve the data</a:t>
            </a:r>
            <a:endParaRPr lang="en-US" dirty="0" smtClean="0">
              <a:solidFill>
                <a:srgbClr val="002060"/>
              </a:solidFill>
            </a:endParaRPr>
          </a:p>
          <a:p>
            <a:pPr lvl="1"/>
            <a:r>
              <a:rPr lang="en-US" dirty="0" smtClean="0"/>
              <a:t>Suspend regular retention schedules</a:t>
            </a:r>
          </a:p>
          <a:p>
            <a:pPr lvl="1"/>
            <a:r>
              <a:rPr lang="en-US" dirty="0" smtClean="0"/>
              <a:t>Identify/Explain documents already destroyed</a:t>
            </a:r>
          </a:p>
          <a:p>
            <a:r>
              <a:rPr lang="en-US" dirty="0" smtClean="0"/>
              <a:t>Documents Disclosed Pre-Litigation</a:t>
            </a:r>
          </a:p>
          <a:p>
            <a:pPr lvl="1"/>
            <a:r>
              <a:rPr lang="en-US" dirty="0" smtClean="0"/>
              <a:t>Keep a copy of the documents disclosed</a:t>
            </a:r>
          </a:p>
          <a:p>
            <a:pPr lvl="1"/>
            <a:r>
              <a:rPr lang="en-US" dirty="0" smtClean="0"/>
              <a:t>Provide a copy of documents disclosed</a:t>
            </a:r>
          </a:p>
          <a:p>
            <a:r>
              <a:rPr lang="en-US" dirty="0" smtClean="0"/>
              <a:t>Documents Requested Post-Litigation</a:t>
            </a:r>
          </a:p>
          <a:p>
            <a:pPr lvl="1"/>
            <a:r>
              <a:rPr lang="en-US" dirty="0" smtClean="0"/>
              <a:t>Direct request to handling attorney</a:t>
            </a:r>
          </a:p>
          <a:p>
            <a:pPr lvl="1"/>
            <a:r>
              <a:rPr lang="en-US" dirty="0" smtClean="0"/>
              <a:t>Seek a litigation exception from AG</a:t>
            </a:r>
          </a:p>
          <a:p>
            <a:pPr lvl="1"/>
            <a:endParaRPr lang="en-US" dirty="0">
              <a:solidFill>
                <a:srgbClr val="002060"/>
              </a:solidFill>
            </a:endParaRPr>
          </a:p>
        </p:txBody>
      </p:sp>
      <p:sp>
        <p:nvSpPr>
          <p:cNvPr id="4" name="Date Placeholder 3"/>
          <p:cNvSpPr>
            <a:spLocks noGrp="1"/>
          </p:cNvSpPr>
          <p:nvPr>
            <p:ph type="dt" sz="half" idx="10"/>
          </p:nvPr>
        </p:nvSpPr>
        <p:spPr/>
        <p:txBody>
          <a:bodyPr/>
          <a:lstStyle/>
          <a:p>
            <a:r>
              <a:rPr lang="en-US" dirty="0" smtClean="0"/>
              <a:t>January 19, 2017</a:t>
            </a:r>
            <a:endParaRPr lang="en-US" dirty="0"/>
          </a:p>
        </p:txBody>
      </p:sp>
      <p:sp>
        <p:nvSpPr>
          <p:cNvPr id="5" name="Footer Placeholder 4"/>
          <p:cNvSpPr>
            <a:spLocks noGrp="1"/>
          </p:cNvSpPr>
          <p:nvPr>
            <p:ph type="ftr" sz="quarter" idx="11"/>
          </p:nvPr>
        </p:nvSpPr>
        <p:spPr/>
        <p:txBody>
          <a:bodyPr/>
          <a:lstStyle/>
          <a:p>
            <a:r>
              <a:rPr lang="en-US" smtClean="0"/>
              <a:t>13</a:t>
            </a:r>
            <a:r>
              <a:rPr lang="en-US" baseline="30000" smtClean="0"/>
              <a:t>th</a:t>
            </a:r>
            <a:r>
              <a:rPr lang="en-US" smtClean="0"/>
              <a:t> Annual Local Government Seminar</a:t>
            </a:r>
            <a:endParaRPr lang="en-US" dirty="0"/>
          </a:p>
        </p:txBody>
      </p:sp>
    </p:spTree>
    <p:extLst>
      <p:ext uri="{BB962C8B-B14F-4D97-AF65-F5344CB8AC3E}">
        <p14:creationId xmlns:p14="http://schemas.microsoft.com/office/powerpoint/2010/main" val="3987835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WHEN LEGAL CLAIMS ARISE . . </a:t>
            </a:r>
            <a:r>
              <a:rPr lang="en-US" b="1" dirty="0" smtClean="0"/>
              <a:t>.</a:t>
            </a:r>
            <a:endParaRPr lang="en-US" dirty="0">
              <a:solidFill>
                <a:schemeClr val="bg1"/>
              </a:solidFill>
            </a:endParaRPr>
          </a:p>
        </p:txBody>
      </p:sp>
      <p:sp>
        <p:nvSpPr>
          <p:cNvPr id="3" name="Content Placeholder 2"/>
          <p:cNvSpPr>
            <a:spLocks noGrp="1"/>
          </p:cNvSpPr>
          <p:nvPr>
            <p:ph idx="1"/>
          </p:nvPr>
        </p:nvSpPr>
        <p:spPr/>
        <p:txBody>
          <a:bodyPr>
            <a:normAutofit fontScale="85000" lnSpcReduction="20000"/>
          </a:bodyPr>
          <a:lstStyle/>
          <a:p>
            <a:pPr marL="0" indent="0" algn="ctr">
              <a:buNone/>
            </a:pPr>
            <a:r>
              <a:rPr lang="en-US" b="1" dirty="0" smtClean="0">
                <a:solidFill>
                  <a:schemeClr val="bg1"/>
                </a:solidFill>
              </a:rPr>
              <a:t>Investigating the Claim</a:t>
            </a:r>
            <a:endParaRPr lang="en-US" b="1" dirty="0" smtClean="0"/>
          </a:p>
          <a:p>
            <a:r>
              <a:rPr lang="en-US" dirty="0" smtClean="0"/>
              <a:t>Follow a standard procedure</a:t>
            </a:r>
          </a:p>
          <a:p>
            <a:pPr lvl="1"/>
            <a:r>
              <a:rPr lang="en-US" dirty="0" smtClean="0"/>
              <a:t>Identify the primary investigator</a:t>
            </a:r>
          </a:p>
          <a:p>
            <a:pPr lvl="1"/>
            <a:r>
              <a:rPr lang="en-US" dirty="0" smtClean="0"/>
              <a:t>Let employees know that the main purpose of the investigation is fact-finding, not discipline</a:t>
            </a:r>
          </a:p>
          <a:p>
            <a:r>
              <a:rPr lang="en-US" dirty="0" smtClean="0"/>
              <a:t>Verify all dates</a:t>
            </a:r>
          </a:p>
          <a:p>
            <a:pPr lvl="1"/>
            <a:r>
              <a:rPr lang="en-US" dirty="0" smtClean="0"/>
              <a:t>Alleged claim</a:t>
            </a:r>
          </a:p>
          <a:p>
            <a:pPr lvl="1"/>
            <a:r>
              <a:rPr lang="en-US" dirty="0" smtClean="0"/>
              <a:t>Investigation activities</a:t>
            </a:r>
          </a:p>
          <a:p>
            <a:pPr lvl="1"/>
            <a:r>
              <a:rPr lang="en-US" dirty="0" smtClean="0"/>
              <a:t>Method of Notice</a:t>
            </a:r>
          </a:p>
          <a:p>
            <a:r>
              <a:rPr lang="en-US" dirty="0" smtClean="0"/>
              <a:t>Capture as all contact information</a:t>
            </a:r>
          </a:p>
          <a:p>
            <a:r>
              <a:rPr lang="en-US" dirty="0" smtClean="0"/>
              <a:t>Take photos, if applicable</a:t>
            </a:r>
          </a:p>
          <a:p>
            <a:pPr lvl="1"/>
            <a:endParaRPr lang="en-US" dirty="0">
              <a:solidFill>
                <a:srgbClr val="002060"/>
              </a:solidFill>
            </a:endParaRPr>
          </a:p>
        </p:txBody>
      </p:sp>
      <p:sp>
        <p:nvSpPr>
          <p:cNvPr id="4" name="Date Placeholder 3"/>
          <p:cNvSpPr>
            <a:spLocks noGrp="1"/>
          </p:cNvSpPr>
          <p:nvPr>
            <p:ph type="dt" sz="half" idx="10"/>
          </p:nvPr>
        </p:nvSpPr>
        <p:spPr/>
        <p:txBody>
          <a:bodyPr/>
          <a:lstStyle/>
          <a:p>
            <a:r>
              <a:rPr lang="en-US" dirty="0" smtClean="0"/>
              <a:t>January 19, 2017</a:t>
            </a:r>
            <a:endParaRPr lang="en-US" dirty="0"/>
          </a:p>
        </p:txBody>
      </p:sp>
      <p:sp>
        <p:nvSpPr>
          <p:cNvPr id="5" name="Footer Placeholder 4"/>
          <p:cNvSpPr>
            <a:spLocks noGrp="1"/>
          </p:cNvSpPr>
          <p:nvPr>
            <p:ph type="ftr" sz="quarter" idx="11"/>
          </p:nvPr>
        </p:nvSpPr>
        <p:spPr/>
        <p:txBody>
          <a:bodyPr/>
          <a:lstStyle/>
          <a:p>
            <a:r>
              <a:rPr lang="en-US" smtClean="0"/>
              <a:t>13</a:t>
            </a:r>
            <a:r>
              <a:rPr lang="en-US" baseline="30000" smtClean="0"/>
              <a:t>th</a:t>
            </a:r>
            <a:r>
              <a:rPr lang="en-US" smtClean="0"/>
              <a:t> Annual Local Government Seminar</a:t>
            </a:r>
            <a:endParaRPr lang="en-US" dirty="0"/>
          </a:p>
        </p:txBody>
      </p:sp>
    </p:spTree>
    <p:extLst>
      <p:ext uri="{BB962C8B-B14F-4D97-AF65-F5344CB8AC3E}">
        <p14:creationId xmlns:p14="http://schemas.microsoft.com/office/powerpoint/2010/main" val="3048337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WHEN LEGAL CLAIMS ARISE . . </a:t>
            </a:r>
            <a:r>
              <a:rPr lang="en-US" b="1" dirty="0" smtClean="0"/>
              <a:t>.</a:t>
            </a:r>
            <a:endParaRPr lang="en-US" dirty="0">
              <a:solidFill>
                <a:schemeClr val="bg1"/>
              </a:solidFill>
            </a:endParaRPr>
          </a:p>
        </p:txBody>
      </p:sp>
      <p:sp>
        <p:nvSpPr>
          <p:cNvPr id="4" name="Date Placeholder 3"/>
          <p:cNvSpPr>
            <a:spLocks noGrp="1"/>
          </p:cNvSpPr>
          <p:nvPr>
            <p:ph type="dt" sz="half" idx="10"/>
          </p:nvPr>
        </p:nvSpPr>
        <p:spPr/>
        <p:txBody>
          <a:bodyPr/>
          <a:lstStyle/>
          <a:p>
            <a:r>
              <a:rPr lang="en-US" dirty="0" smtClean="0"/>
              <a:t>January 19, 2017</a:t>
            </a:r>
            <a:endParaRPr lang="en-US" dirty="0"/>
          </a:p>
        </p:txBody>
      </p:sp>
      <p:sp>
        <p:nvSpPr>
          <p:cNvPr id="5" name="Footer Placeholder 4"/>
          <p:cNvSpPr>
            <a:spLocks noGrp="1"/>
          </p:cNvSpPr>
          <p:nvPr>
            <p:ph type="ftr" sz="quarter" idx="11"/>
          </p:nvPr>
        </p:nvSpPr>
        <p:spPr/>
        <p:txBody>
          <a:bodyPr/>
          <a:lstStyle/>
          <a:p>
            <a:r>
              <a:rPr lang="en-US" smtClean="0"/>
              <a:t>13</a:t>
            </a:r>
            <a:r>
              <a:rPr lang="en-US" baseline="30000" smtClean="0"/>
              <a:t>th</a:t>
            </a:r>
            <a:r>
              <a:rPr lang="en-US" smtClean="0"/>
              <a:t> Annual Local Government Seminar</a:t>
            </a:r>
            <a:endParaRPr lang="en-US" dirty="0"/>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760958"/>
            <a:ext cx="8229600" cy="4204447"/>
          </a:xfrm>
        </p:spPr>
      </p:pic>
    </p:spTree>
    <p:extLst>
      <p:ext uri="{BB962C8B-B14F-4D97-AF65-F5344CB8AC3E}">
        <p14:creationId xmlns:p14="http://schemas.microsoft.com/office/powerpoint/2010/main" val="404356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WHEN LEGAL CLAIMS ARISE . . </a:t>
            </a:r>
            <a:r>
              <a:rPr lang="en-US" b="1" dirty="0" smtClean="0"/>
              <a:t>.</a:t>
            </a:r>
            <a:endParaRPr lang="en-US" dirty="0">
              <a:solidFill>
                <a:schemeClr val="bg1"/>
              </a:solidFill>
            </a:endParaRPr>
          </a:p>
        </p:txBody>
      </p:sp>
      <p:sp>
        <p:nvSpPr>
          <p:cNvPr id="4" name="Date Placeholder 3"/>
          <p:cNvSpPr>
            <a:spLocks noGrp="1"/>
          </p:cNvSpPr>
          <p:nvPr>
            <p:ph type="dt" sz="half" idx="10"/>
          </p:nvPr>
        </p:nvSpPr>
        <p:spPr/>
        <p:txBody>
          <a:bodyPr/>
          <a:lstStyle/>
          <a:p>
            <a:r>
              <a:rPr lang="en-US" dirty="0" smtClean="0"/>
              <a:t>January 19, 2017</a:t>
            </a:r>
            <a:endParaRPr lang="en-US" dirty="0"/>
          </a:p>
        </p:txBody>
      </p:sp>
      <p:sp>
        <p:nvSpPr>
          <p:cNvPr id="5" name="Footer Placeholder 4"/>
          <p:cNvSpPr>
            <a:spLocks noGrp="1"/>
          </p:cNvSpPr>
          <p:nvPr>
            <p:ph type="ftr" sz="quarter" idx="11"/>
          </p:nvPr>
        </p:nvSpPr>
        <p:spPr/>
        <p:txBody>
          <a:bodyPr/>
          <a:lstStyle/>
          <a:p>
            <a:r>
              <a:rPr lang="en-US" smtClean="0"/>
              <a:t>13</a:t>
            </a:r>
            <a:r>
              <a:rPr lang="en-US" baseline="30000" smtClean="0"/>
              <a:t>th</a:t>
            </a:r>
            <a:r>
              <a:rPr lang="en-US" smtClean="0"/>
              <a:t> Annual Local Government Seminar</a:t>
            </a:r>
            <a:endParaRPr lang="en-US" dirty="0"/>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415068" y="1600200"/>
            <a:ext cx="4313864" cy="4525963"/>
          </a:xfrm>
        </p:spPr>
      </p:pic>
    </p:spTree>
    <p:extLst>
      <p:ext uri="{BB962C8B-B14F-4D97-AF65-F5344CB8AC3E}">
        <p14:creationId xmlns:p14="http://schemas.microsoft.com/office/powerpoint/2010/main" val="1700225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WHEN LEGAL CLAIMS ARISE . . </a:t>
            </a:r>
            <a:r>
              <a:rPr lang="en-US" b="1" dirty="0" smtClean="0"/>
              <a:t>.</a:t>
            </a:r>
            <a:endParaRPr lang="en-US" dirty="0">
              <a:solidFill>
                <a:schemeClr val="bg1"/>
              </a:solidFill>
            </a:endParaRPr>
          </a:p>
        </p:txBody>
      </p:sp>
      <p:sp>
        <p:nvSpPr>
          <p:cNvPr id="3" name="Content Placeholder 2"/>
          <p:cNvSpPr>
            <a:spLocks noGrp="1"/>
          </p:cNvSpPr>
          <p:nvPr>
            <p:ph idx="1"/>
          </p:nvPr>
        </p:nvSpPr>
        <p:spPr/>
        <p:txBody>
          <a:bodyPr>
            <a:normAutofit fontScale="92500" lnSpcReduction="20000"/>
          </a:bodyPr>
          <a:lstStyle/>
          <a:p>
            <a:pPr marL="0" indent="0" algn="ctr">
              <a:buNone/>
            </a:pPr>
            <a:r>
              <a:rPr lang="en-US" b="1" dirty="0" smtClean="0">
                <a:solidFill>
                  <a:schemeClr val="bg1"/>
                </a:solidFill>
              </a:rPr>
              <a:t>The Discovery Process</a:t>
            </a:r>
            <a:endParaRPr lang="en-US" b="1" dirty="0" smtClean="0"/>
          </a:p>
          <a:p>
            <a:r>
              <a:rPr lang="en-US" dirty="0" smtClean="0"/>
              <a:t>Identify all relevant ordinances, codes, statutes, rules, policies, orders, SOPs, etc.</a:t>
            </a:r>
          </a:p>
          <a:p>
            <a:r>
              <a:rPr lang="en-US" dirty="0" smtClean="0"/>
              <a:t>Ask every employee remotely connected to the subject matter for anything</a:t>
            </a:r>
          </a:p>
          <a:p>
            <a:r>
              <a:rPr lang="en-US" dirty="0" smtClean="0"/>
              <a:t>If in doubt regarding responsiveness, produce it with that caveat</a:t>
            </a:r>
          </a:p>
          <a:p>
            <a:r>
              <a:rPr lang="en-US" dirty="0" smtClean="0"/>
              <a:t>Highlight anything that might be problematic</a:t>
            </a:r>
          </a:p>
          <a:p>
            <a:r>
              <a:rPr lang="en-US" dirty="0" smtClean="0"/>
              <a:t>Take the equipment out of service</a:t>
            </a:r>
          </a:p>
          <a:p>
            <a:r>
              <a:rPr lang="en-US" dirty="0" smtClean="0"/>
              <a:t>Make sure that information is “accessible”</a:t>
            </a:r>
          </a:p>
          <a:p>
            <a:pPr lvl="1"/>
            <a:endParaRPr lang="en-US" dirty="0">
              <a:solidFill>
                <a:srgbClr val="002060"/>
              </a:solidFill>
            </a:endParaRPr>
          </a:p>
        </p:txBody>
      </p:sp>
      <p:sp>
        <p:nvSpPr>
          <p:cNvPr id="4" name="Date Placeholder 3"/>
          <p:cNvSpPr>
            <a:spLocks noGrp="1"/>
          </p:cNvSpPr>
          <p:nvPr>
            <p:ph type="dt" sz="half" idx="10"/>
          </p:nvPr>
        </p:nvSpPr>
        <p:spPr/>
        <p:txBody>
          <a:bodyPr/>
          <a:lstStyle/>
          <a:p>
            <a:r>
              <a:rPr lang="en-US" dirty="0" smtClean="0"/>
              <a:t>January 19, 2017</a:t>
            </a:r>
            <a:endParaRPr lang="en-US" dirty="0"/>
          </a:p>
        </p:txBody>
      </p:sp>
      <p:sp>
        <p:nvSpPr>
          <p:cNvPr id="5" name="Footer Placeholder 4"/>
          <p:cNvSpPr>
            <a:spLocks noGrp="1"/>
          </p:cNvSpPr>
          <p:nvPr>
            <p:ph type="ftr" sz="quarter" idx="11"/>
          </p:nvPr>
        </p:nvSpPr>
        <p:spPr/>
        <p:txBody>
          <a:bodyPr/>
          <a:lstStyle/>
          <a:p>
            <a:r>
              <a:rPr lang="en-US" smtClean="0"/>
              <a:t>13</a:t>
            </a:r>
            <a:r>
              <a:rPr lang="en-US" baseline="30000" smtClean="0"/>
              <a:t>th</a:t>
            </a:r>
            <a:r>
              <a:rPr lang="en-US" smtClean="0"/>
              <a:t> Annual Local Government Seminar</a:t>
            </a:r>
            <a:endParaRPr lang="en-US" dirty="0"/>
          </a:p>
        </p:txBody>
      </p:sp>
    </p:spTree>
    <p:extLst>
      <p:ext uri="{BB962C8B-B14F-4D97-AF65-F5344CB8AC3E}">
        <p14:creationId xmlns:p14="http://schemas.microsoft.com/office/powerpoint/2010/main" val="1924524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WHEN LEGAL CLAIMS ARISE . . </a:t>
            </a:r>
            <a:r>
              <a:rPr lang="en-US" b="1" dirty="0" smtClean="0"/>
              <a:t>.</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lgn="ctr">
              <a:buNone/>
            </a:pPr>
            <a:r>
              <a:rPr lang="en-US" b="1" dirty="0" smtClean="0">
                <a:solidFill>
                  <a:schemeClr val="bg1"/>
                </a:solidFill>
              </a:rPr>
              <a:t>Disciplining an Employee</a:t>
            </a:r>
            <a:endParaRPr lang="en-US" b="1" dirty="0" smtClean="0"/>
          </a:p>
          <a:p>
            <a:r>
              <a:rPr lang="en-US" dirty="0" smtClean="0"/>
              <a:t>Follow all standard procedures</a:t>
            </a:r>
          </a:p>
          <a:p>
            <a:pPr lvl="1"/>
            <a:r>
              <a:rPr lang="en-US" dirty="0" smtClean="0"/>
              <a:t>Do not treat the employee differently</a:t>
            </a:r>
          </a:p>
          <a:p>
            <a:r>
              <a:rPr lang="en-US" dirty="0" smtClean="0"/>
              <a:t>Advise the handling attorney if an employee who is a key witness to the claim is disciplined</a:t>
            </a:r>
          </a:p>
          <a:p>
            <a:pPr marL="457200" lvl="1" indent="0">
              <a:buNone/>
            </a:pPr>
            <a:endParaRPr lang="en-US" dirty="0">
              <a:solidFill>
                <a:srgbClr val="002060"/>
              </a:solidFill>
            </a:endParaRPr>
          </a:p>
        </p:txBody>
      </p:sp>
      <p:sp>
        <p:nvSpPr>
          <p:cNvPr id="4" name="Date Placeholder 3"/>
          <p:cNvSpPr>
            <a:spLocks noGrp="1"/>
          </p:cNvSpPr>
          <p:nvPr>
            <p:ph type="dt" sz="half" idx="10"/>
          </p:nvPr>
        </p:nvSpPr>
        <p:spPr/>
        <p:txBody>
          <a:bodyPr/>
          <a:lstStyle/>
          <a:p>
            <a:r>
              <a:rPr lang="en-US" dirty="0" smtClean="0"/>
              <a:t>January 19, 2017</a:t>
            </a:r>
            <a:endParaRPr lang="en-US" dirty="0"/>
          </a:p>
        </p:txBody>
      </p:sp>
      <p:sp>
        <p:nvSpPr>
          <p:cNvPr id="5" name="Footer Placeholder 4"/>
          <p:cNvSpPr>
            <a:spLocks noGrp="1"/>
          </p:cNvSpPr>
          <p:nvPr>
            <p:ph type="ftr" sz="quarter" idx="11"/>
          </p:nvPr>
        </p:nvSpPr>
        <p:spPr/>
        <p:txBody>
          <a:bodyPr/>
          <a:lstStyle/>
          <a:p>
            <a:r>
              <a:rPr lang="en-US" smtClean="0"/>
              <a:t>13</a:t>
            </a:r>
            <a:r>
              <a:rPr lang="en-US" baseline="30000" smtClean="0"/>
              <a:t>th</a:t>
            </a:r>
            <a:r>
              <a:rPr lang="en-US" smtClean="0"/>
              <a:t> Annual Local Government Seminar</a:t>
            </a:r>
            <a:endParaRPr lang="en-US" dirty="0"/>
          </a:p>
        </p:txBody>
      </p:sp>
    </p:spTree>
    <p:extLst>
      <p:ext uri="{BB962C8B-B14F-4D97-AF65-F5344CB8AC3E}">
        <p14:creationId xmlns:p14="http://schemas.microsoft.com/office/powerpoint/2010/main" val="3168087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TotalTime>
  <Words>2308</Words>
  <Application>Microsoft Office PowerPoint</Application>
  <PresentationFormat>On-screen Show (4:3)</PresentationFormat>
  <Paragraphs>124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WHEN LEGAL CLAIMS ARISE . . .</vt:lpstr>
      <vt:lpstr>WHEN LEGAL CLAIMS ARISE . . .</vt:lpstr>
      <vt:lpstr>WHEN LEGAL CLAIMS ARISE . . .</vt:lpstr>
      <vt:lpstr>WHEN LEGAL CLAIMS ARISE . . .</vt:lpstr>
      <vt:lpstr>WHEN LEGAL CLAIMS ARISE . . .</vt:lpstr>
      <vt:lpstr>WHEN LEGAL CLAIMS ARISE . . .</vt:lpstr>
      <vt:lpstr>WHEN LEGAL CLAIMS ARISE . . .</vt:lpstr>
      <vt:lpstr>WHEN LEGAL CLAIMS ARISE . . .</vt:lpstr>
      <vt:lpstr>WHEN LEGAL CLAIMS ARISE . .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Sovereign Immunity and  Land-Use Regulation</dc:title>
  <dc:creator>John Warrilow</dc:creator>
  <cp:lastModifiedBy>John Warrilow</cp:lastModifiedBy>
  <cp:revision>49</cp:revision>
  <cp:lastPrinted>2017-01-12T21:27:13Z</cp:lastPrinted>
  <dcterms:created xsi:type="dcterms:W3CDTF">2017-01-05T14:16:50Z</dcterms:created>
  <dcterms:modified xsi:type="dcterms:W3CDTF">2017-01-23T16:33:55Z</dcterms:modified>
</cp:coreProperties>
</file>