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06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8E68C-FCB1-4A89-A71C-1F56968A0C9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</a:defRPr>
            </a:lvl1pPr>
          </a:lstStyle>
          <a:p>
            <a:fld id="{D41149AF-664F-47AC-9201-DD31A9B4065B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673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1149AF-664F-47AC-9201-DD31A9B4065B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8E68C-FCB1-4A89-A71C-1F56968A0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820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8E68C-FCB1-4A89-A71C-1F56968A0C9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</a:defRPr>
            </a:lvl1pPr>
          </a:lstStyle>
          <a:p>
            <a:fld id="{D41149AF-664F-47AC-9201-DD31A9B4065B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939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>
                <a:solidFill>
                  <a:srgbClr val="002060"/>
                </a:solidFill>
              </a:defRPr>
            </a:lvl3pPr>
            <a:lvl4pPr>
              <a:defRPr sz="1800">
                <a:solidFill>
                  <a:srgbClr val="002060"/>
                </a:solidFill>
              </a:defRPr>
            </a:lvl4pPr>
            <a:lvl5pPr>
              <a:defRPr sz="1800">
                <a:solidFill>
                  <a:srgbClr val="00206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>
                <a:solidFill>
                  <a:srgbClr val="002060"/>
                </a:solidFill>
              </a:defRPr>
            </a:lvl3pPr>
            <a:lvl4pPr>
              <a:defRPr sz="1800">
                <a:solidFill>
                  <a:srgbClr val="002060"/>
                </a:solidFill>
              </a:defRPr>
            </a:lvl4pPr>
            <a:lvl5pPr>
              <a:defRPr sz="1800">
                <a:solidFill>
                  <a:srgbClr val="00206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8E68C-FCB1-4A89-A71C-1F56968A0C9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</a:defRPr>
            </a:lvl1pPr>
          </a:lstStyle>
          <a:p>
            <a:fld id="{D41149AF-664F-47AC-9201-DD31A9B4065B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808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8E68C-FCB1-4A89-A71C-1F56968A0C9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</a:defRPr>
            </a:lvl1pPr>
          </a:lstStyle>
          <a:p>
            <a:fld id="{D41149AF-664F-47AC-9201-DD31A9B4065B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133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8E68C-FCB1-4A89-A71C-1F56968A0C9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</a:defRPr>
            </a:lvl1pPr>
          </a:lstStyle>
          <a:p>
            <a:fld id="{D41149AF-664F-47AC-9201-DD31A9B4065B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663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8E68C-FCB1-4A89-A71C-1F56968A0C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</a:defRPr>
            </a:lvl1pPr>
          </a:lstStyle>
          <a:p>
            <a:fld id="{D41149AF-664F-47AC-9201-DD31A9B4065B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681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8E68C-FCB1-4A89-A71C-1F56968A0C9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</a:defRPr>
            </a:lvl1pPr>
          </a:lstStyle>
          <a:p>
            <a:fld id="{D41149AF-664F-47AC-9201-DD31A9B4065B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98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</a:defRPr>
            </a:lvl1pPr>
          </a:lstStyle>
          <a:p>
            <a:fld id="{D41149AF-664F-47AC-9201-DD31A9B4065B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8E68C-FCB1-4A89-A71C-1F56968A0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8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hyperlink" Target="mailto:R.Davis@dps.texas.gov" TargetMode="External"/><Relationship Id="rId5" Type="http://schemas.openxmlformats.org/officeDocument/2006/relationships/hyperlink" Target="TPD%20Exercising.mp4" TargetMode="External"/><Relationship Id="rId4" Type="http://schemas.openxmlformats.org/officeDocument/2006/relationships/hyperlink" Target="mailto:btidwell@tomballtx.g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3051175"/>
          </a:xfrm>
        </p:spPr>
        <p:txBody>
          <a:bodyPr>
            <a:noAutofit/>
          </a:bodyPr>
          <a:lstStyle/>
          <a:p>
            <a:r>
              <a:rPr lang="en-US" sz="6000" b="1" dirty="0" smtClean="0"/>
              <a:t>Tomball Police </a:t>
            </a:r>
            <a:r>
              <a:rPr lang="en-US" sz="6000" b="1" dirty="0"/>
              <a:t>Department</a:t>
            </a:r>
            <a:br>
              <a:rPr lang="en-US" sz="6000" b="1" dirty="0"/>
            </a:br>
            <a:r>
              <a:rPr lang="en-US" sz="6000" b="1" dirty="0"/>
              <a:t>Fitness </a:t>
            </a:r>
            <a:r>
              <a:rPr lang="en-US" sz="6000" b="1" dirty="0" smtClean="0"/>
              <a:t>Program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4524046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tidwell\AppData\Local\Microsoft\Windows\Temporary Internet Files\Content.Outlook\PZCFOSFL\IMG_20170105_0940446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534400" cy="547624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88900" dir="2700000" algn="tl" rotWithShape="0">
              <a:srgbClr val="00206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8483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Past TPD Programs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/>
              <a:t>No science to substantiate</a:t>
            </a:r>
          </a:p>
          <a:p>
            <a:r>
              <a:rPr lang="en-US" sz="4000" dirty="0" smtClean="0"/>
              <a:t>No established standard</a:t>
            </a:r>
          </a:p>
          <a:p>
            <a:r>
              <a:rPr lang="en-US" sz="4000" dirty="0" smtClean="0"/>
              <a:t>Worker’s Compensation injuries</a:t>
            </a:r>
          </a:p>
          <a:p>
            <a:r>
              <a:rPr lang="en-US" sz="4000" dirty="0" smtClean="0"/>
              <a:t>Programs failed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22211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DPS Fitness Program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Meets EEOC standards for entry level </a:t>
            </a:r>
            <a:br>
              <a:rPr lang="en-US" sz="3600" dirty="0" smtClean="0"/>
            </a:br>
            <a:r>
              <a:rPr lang="en-US" sz="3600" dirty="0" smtClean="0"/>
              <a:t>and incumbent employees</a:t>
            </a:r>
          </a:p>
          <a:p>
            <a:r>
              <a:rPr lang="en-US" sz="3600" dirty="0" smtClean="0"/>
              <a:t>Department standards established scientifically</a:t>
            </a:r>
          </a:p>
          <a:p>
            <a:r>
              <a:rPr lang="en-US" sz="3600" dirty="0" smtClean="0"/>
              <a:t>Total support from DPS</a:t>
            </a:r>
          </a:p>
          <a:p>
            <a:r>
              <a:rPr lang="en-US" sz="3600" dirty="0" smtClean="0"/>
              <a:t>Olson and Olson support the program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907159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90600"/>
          </a:xfrm>
        </p:spPr>
        <p:txBody>
          <a:bodyPr>
            <a:noAutofit/>
          </a:bodyPr>
          <a:lstStyle/>
          <a:p>
            <a:r>
              <a:rPr lang="en-US" sz="4800" dirty="0" smtClean="0"/>
              <a:t>VO2 max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</a:t>
            </a:r>
            <a:r>
              <a:rPr lang="en-US" sz="2800" dirty="0"/>
              <a:t>maximum amount of oxygen that can be consumed and used by the muscles during exercise. </a:t>
            </a:r>
            <a:r>
              <a:rPr lang="en-US" sz="2800" dirty="0" smtClean="0"/>
              <a:t>The </a:t>
            </a:r>
            <a:r>
              <a:rPr lang="en-US" sz="2800" dirty="0"/>
              <a:t>higher the number, the greater a person’s aerobic </a:t>
            </a:r>
            <a:r>
              <a:rPr lang="en-US" sz="2800" dirty="0" smtClean="0"/>
              <a:t>fitness</a:t>
            </a:r>
          </a:p>
          <a:p>
            <a:r>
              <a:rPr lang="en-US" sz="2800" dirty="0" smtClean="0"/>
              <a:t>On the rowing machine it is determined by age, gender, and time on a 2000 meter row. </a:t>
            </a:r>
            <a:br>
              <a:rPr lang="en-US" sz="2800" dirty="0" smtClean="0"/>
            </a:br>
            <a:r>
              <a:rPr lang="en-US" sz="2800" dirty="0" smtClean="0"/>
              <a:t>The percentage that must be met is the VO2 max.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323269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Tomball PD Process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Establish policy (model provided by DPS)</a:t>
            </a:r>
          </a:p>
          <a:p>
            <a:r>
              <a:rPr lang="en-US" sz="2800" dirty="0" smtClean="0"/>
              <a:t>Purchase rowing machines (from Concept 2)</a:t>
            </a:r>
          </a:p>
          <a:p>
            <a:r>
              <a:rPr lang="en-US" sz="2800" dirty="0" smtClean="0"/>
              <a:t>Train trainers (It takes half a day and DPS comes to your location to provide)</a:t>
            </a:r>
          </a:p>
          <a:p>
            <a:r>
              <a:rPr lang="en-US" sz="2800" dirty="0" smtClean="0"/>
              <a:t>Initial testing of all officers</a:t>
            </a:r>
          </a:p>
          <a:p>
            <a:r>
              <a:rPr lang="en-US" sz="2800" dirty="0" smtClean="0"/>
              <a:t>Provide DPS the numbers on forms they provide</a:t>
            </a:r>
          </a:p>
          <a:p>
            <a:r>
              <a:rPr lang="en-US" sz="2800" dirty="0" smtClean="0"/>
              <a:t>They establish your standard which increases </a:t>
            </a:r>
            <a:br>
              <a:rPr lang="en-US" sz="2800" dirty="0" smtClean="0"/>
            </a:br>
            <a:r>
              <a:rPr lang="en-US" sz="2800" dirty="0" smtClean="0"/>
              <a:t>as the department becomes more fit.</a:t>
            </a:r>
          </a:p>
        </p:txBody>
      </p:sp>
    </p:spTree>
    <p:extLst>
      <p:ext uri="{BB962C8B-B14F-4D97-AF65-F5344CB8AC3E}">
        <p14:creationId xmlns:p14="http://schemas.microsoft.com/office/powerpoint/2010/main" val="2377555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TPD Fitness Program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200" dirty="0" smtClean="0"/>
              <a:t>Difficulties</a:t>
            </a:r>
          </a:p>
          <a:p>
            <a:pPr lvl="1"/>
            <a:r>
              <a:rPr lang="en-US" sz="3200" dirty="0" smtClean="0"/>
              <a:t>Doctor says they can’t row</a:t>
            </a:r>
          </a:p>
          <a:p>
            <a:pPr lvl="1"/>
            <a:r>
              <a:rPr lang="en-US" sz="3200" dirty="0" smtClean="0"/>
              <a:t>Attitudes of don’t care or </a:t>
            </a:r>
            <a:br>
              <a:rPr lang="en-US" sz="3200" dirty="0" smtClean="0"/>
            </a:br>
            <a:r>
              <a:rPr lang="en-US" sz="3200" i="1" dirty="0" smtClean="0"/>
              <a:t>lets go as slow as we can and set the bar low</a:t>
            </a:r>
          </a:p>
          <a:p>
            <a:r>
              <a:rPr lang="en-US" sz="3200" dirty="0" smtClean="0"/>
              <a:t>Solutions</a:t>
            </a:r>
          </a:p>
          <a:p>
            <a:pPr lvl="1"/>
            <a:r>
              <a:rPr lang="en-US" sz="3200" dirty="0" smtClean="0"/>
              <a:t>If you can’t row you are not fit enough </a:t>
            </a:r>
            <a:br>
              <a:rPr lang="en-US" sz="3200" dirty="0" smtClean="0"/>
            </a:br>
            <a:r>
              <a:rPr lang="en-US" sz="3200" dirty="0" smtClean="0"/>
              <a:t>to do your job</a:t>
            </a:r>
          </a:p>
          <a:p>
            <a:pPr lvl="1"/>
            <a:r>
              <a:rPr lang="en-US" sz="3200" dirty="0" smtClean="0"/>
              <a:t>Enforce sanctions.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108285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Suggestions for Success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5259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Partner with HR</a:t>
            </a:r>
          </a:p>
          <a:p>
            <a:r>
              <a:rPr lang="en-US" sz="3600" dirty="0" smtClean="0"/>
              <a:t>Get buy in from supervisors and then make them responsible</a:t>
            </a:r>
          </a:p>
          <a:p>
            <a:r>
              <a:rPr lang="en-US" sz="3600" dirty="0" smtClean="0"/>
              <a:t>Find sanctions that motivate</a:t>
            </a:r>
          </a:p>
          <a:p>
            <a:r>
              <a:rPr lang="en-US" sz="3600" dirty="0" smtClean="0"/>
              <a:t>Find rewards that motivate</a:t>
            </a:r>
          </a:p>
          <a:p>
            <a:r>
              <a:rPr lang="en-US" sz="3600" dirty="0" smtClean="0"/>
              <a:t>Enforce the policy.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037962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Contact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752600"/>
            <a:ext cx="4038600" cy="43735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/>
              <a:t>Billy Tidwell, </a:t>
            </a:r>
            <a:br>
              <a:rPr lang="en-US" sz="2400" dirty="0" smtClean="0"/>
            </a:br>
            <a:r>
              <a:rPr lang="en-US" sz="2400" dirty="0" smtClean="0"/>
              <a:t>Tomball Police Department, </a:t>
            </a:r>
            <a:r>
              <a:rPr lang="en-US" sz="2400" dirty="0" smtClean="0">
                <a:hlinkClick r:id="rId4"/>
              </a:rPr>
              <a:t>btidwell@tomballtx.gov</a:t>
            </a:r>
            <a:endParaRPr lang="en-US" sz="2400" dirty="0" smtClean="0"/>
          </a:p>
          <a:p>
            <a:pPr>
              <a:spcAft>
                <a:spcPts val="600"/>
              </a:spcAft>
            </a:pPr>
            <a:r>
              <a:rPr lang="en-US" sz="2400" dirty="0" smtClean="0"/>
              <a:t>Lisa Coe, </a:t>
            </a:r>
            <a:br>
              <a:rPr lang="en-US" sz="2400" dirty="0" smtClean="0"/>
            </a:br>
            <a:r>
              <a:rPr lang="en-US" sz="2400" dirty="0" smtClean="0"/>
              <a:t>HR City of Tomball, </a:t>
            </a:r>
            <a:r>
              <a:rPr lang="en-US" sz="2400" dirty="0" smtClean="0">
                <a:hlinkClick r:id="rId5" action="ppaction://hlinkfile"/>
              </a:rPr>
              <a:t>lcoe@tomballtx.gov</a:t>
            </a:r>
            <a:endParaRPr lang="en-US" sz="2400" dirty="0" smtClean="0"/>
          </a:p>
          <a:p>
            <a:pPr>
              <a:spcAft>
                <a:spcPts val="600"/>
              </a:spcAft>
            </a:pPr>
            <a:r>
              <a:rPr lang="en-US" sz="2400" dirty="0" smtClean="0"/>
              <a:t>Captain Greg Davis, DPS, </a:t>
            </a:r>
            <a:r>
              <a:rPr lang="en-US" sz="2400" dirty="0" smtClean="0">
                <a:hlinkClick r:id="rId6"/>
              </a:rPr>
              <a:t>R.Davis@dps.texas.gov</a:t>
            </a:r>
            <a:endParaRPr lang="en-US" sz="2400" dirty="0" smtClean="0"/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				</a:t>
            </a:r>
            <a:endParaRPr lang="en-US" sz="2000" dirty="0">
              <a:latin typeface="Calibri" panose="020F0502020204030204" pitchFamily="34" charset="0"/>
            </a:endParaRPr>
          </a:p>
        </p:txBody>
      </p:sp>
      <p:pic>
        <p:nvPicPr>
          <p:cNvPr id="4" name="TPD Exercising_WMV V9.wm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91000" y="1681162"/>
            <a:ext cx="4724400" cy="3560013"/>
          </a:xfrm>
        </p:spPr>
      </p:pic>
    </p:spTree>
    <p:extLst>
      <p:ext uri="{BB962C8B-B14F-4D97-AF65-F5344CB8AC3E}">
        <p14:creationId xmlns:p14="http://schemas.microsoft.com/office/powerpoint/2010/main" val="42341113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3th ALGS PPT POTX Template (ORIGINAL) 01051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13th ALGS PPT POTX Template (ORIGINAL) 010517</Template>
  <TotalTime>188</TotalTime>
  <Words>178</Words>
  <Application>Microsoft Office PowerPoint</Application>
  <PresentationFormat>On-screen Show (4:3)</PresentationFormat>
  <Paragraphs>39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13th ALGS PPT POTX Template (ORIGINAL) 010517</vt:lpstr>
      <vt:lpstr>Tomball Police Department Fitness Program</vt:lpstr>
      <vt:lpstr>PowerPoint Presentation</vt:lpstr>
      <vt:lpstr>Past TPD Programs</vt:lpstr>
      <vt:lpstr>DPS Fitness Program</vt:lpstr>
      <vt:lpstr>VO2 max</vt:lpstr>
      <vt:lpstr>Tomball PD Process</vt:lpstr>
      <vt:lpstr>TPD Fitness Program</vt:lpstr>
      <vt:lpstr>Suggestions for Success</vt:lpstr>
      <vt:lpstr>Contact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Tomball Police Department</dc:title>
  <dc:creator>Billy Tidwell</dc:creator>
  <cp:lastModifiedBy>John Warrilow</cp:lastModifiedBy>
  <cp:revision>16</cp:revision>
  <dcterms:created xsi:type="dcterms:W3CDTF">2017-01-05T15:49:52Z</dcterms:created>
  <dcterms:modified xsi:type="dcterms:W3CDTF">2017-01-14T16:53:41Z</dcterms:modified>
</cp:coreProperties>
</file>