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8AFC8-3774-474D-8425-7281B0C9E18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DBCEB-7E3F-48EA-AA20-5457947F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6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1.next.westlaw.com/Link/Document/FullText?findType=L&amp;pubNum=1000546&amp;cite=42USCAS9601&amp;originatingDoc=I91685bdf8e3511deb08de1b7506ad85b&amp;refType=LQ&amp;originationContext=document&amp;transitionType=DocumentItem&amp;contextData=(sc.Search)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1.next.westlaw.com/Link/Document/FullText?findType=L&amp;pubNum=1000546&amp;cite=42USCAS9607&amp;originatingDoc=I91685bdf8e3511deb08de1b7506ad85b&amp;refType=RB&amp;originationContext=document&amp;transitionType=DocumentItem&amp;contextData=(sc.Search)#co_pp_d40e000072291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78AD9D9-89E1-4F47-A87B-F318E6D50DE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4630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in contact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6848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6848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85403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1800" dirty="0" smtClean="0"/>
              <a:t>Sec. 361.003(23) Tex. Health &amp; Safety Code</a:t>
            </a:r>
          </a:p>
        </p:txBody>
      </p:sp>
    </p:spTree>
    <p:extLst>
      <p:ext uri="{BB962C8B-B14F-4D97-AF65-F5344CB8AC3E}">
        <p14:creationId xmlns:p14="http://schemas.microsoft.com/office/powerpoint/2010/main" val="1485403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2320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C26B59-69B2-408E-9120-9E24DCD2ECB3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1800" dirty="0" smtClean="0"/>
              <a:t>Merely owning property that has contaminated</a:t>
            </a:r>
            <a:r>
              <a:rPr lang="en-US" altLang="en-US" sz="1800" baseline="0" dirty="0" smtClean="0"/>
              <a:t> soil is enough to impose liability</a:t>
            </a:r>
          </a:p>
          <a:p>
            <a:r>
              <a:rPr lang="en-US" sz="1800" dirty="0" smtClean="0"/>
              <a:t>Comprehensive Environmental Response, Compensation and Liability Act of 1980, § 101 et seq., </a:t>
            </a:r>
            <a:r>
              <a:rPr lang="en-US" sz="1800" dirty="0" smtClean="0">
                <a:hlinkClick r:id="rId3"/>
              </a:rPr>
              <a:t>42 U.S.C.A. § 9601 et seq.</a:t>
            </a:r>
            <a:r>
              <a:rPr lang="en-US" sz="1800" dirty="0" smtClean="0"/>
              <a:t>; See Burlington Northern; 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2320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better to analyze the material</a:t>
            </a:r>
            <a:r>
              <a:rPr lang="en-US" baseline="0" dirty="0" smtClean="0"/>
              <a:t> then dispose of it properly and maintain records of the analysis</a:t>
            </a:r>
          </a:p>
          <a:p>
            <a:r>
              <a:rPr lang="pt-BR" dirty="0" smtClean="0">
                <a:hlinkClick r:id="rId3"/>
              </a:rPr>
              <a:t>42 U.S.C.A. § 9607(a)(4)</a:t>
            </a:r>
            <a:r>
              <a:rPr lang="pt-BR" dirty="0" smtClean="0"/>
              <a:t>(A, B)</a:t>
            </a:r>
            <a:r>
              <a:rPr lang="pt-BR" baseline="0" dirty="0" smtClean="0"/>
              <a:t> (Plaintiffs generally do not have to prove the Defendant caused the contamination, only that they are a covered person).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15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limiting language in the indemnity clause will generally be interpreted as not covering environmental</a:t>
            </a:r>
            <a:r>
              <a:rPr lang="en-US" baseline="0" dirty="0" smtClean="0"/>
              <a:t> liability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730E3-AAA9-4AE6-B968-764A02CA48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678C-0A2B-4ADF-AAAF-A7A60D1386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January 19 2017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Local Government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6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Local Government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678C-0A2B-4ADF-AAAF-A7A60D138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8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678C-0A2B-4ADF-AAAF-A7A60D1386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January 19 2017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Local Government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9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678C-0A2B-4ADF-AAAF-A7A60D1386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January 19 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Local Government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8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678C-0A2B-4ADF-AAAF-A7A60D1386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January 19 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Local Government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1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678C-0A2B-4ADF-AAAF-A7A60D1386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January 19 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Local Government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6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678C-0A2B-4ADF-AAAF-A7A60D1386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January 19 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Local Government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6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678C-0A2B-4ADF-AAAF-A7A60D1386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January 19 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Local Government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January 19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Local Government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678C-0A2B-4ADF-AAAF-A7A60D138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mattina@olsonllp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7 Myths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Derra Mattina, Attorney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January 19 2017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13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 Annual Local Government Seminar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75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14400" y="1828800"/>
            <a:ext cx="7848600" cy="4297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>
                <a:cs typeface="Arial" panose="020B0604020202020204" pitchFamily="34" charset="0"/>
              </a:rPr>
              <a:t>Examples of waste attributable to cities:</a:t>
            </a:r>
          </a:p>
          <a:p>
            <a:pPr>
              <a:buFont typeface="Arial" charset="0"/>
              <a:buChar char="•"/>
            </a:pPr>
            <a:r>
              <a:rPr lang="en-US" sz="3500" dirty="0" smtClean="0">
                <a:cs typeface="Arial" panose="020B0604020202020204" pitchFamily="34" charset="0"/>
              </a:rPr>
              <a:t>Used motor oil </a:t>
            </a:r>
          </a:p>
          <a:p>
            <a:pPr>
              <a:buFont typeface="Arial" charset="0"/>
              <a:buChar char="•"/>
            </a:pPr>
            <a:r>
              <a:rPr lang="en-US" sz="3500" dirty="0" smtClean="0">
                <a:cs typeface="Arial" panose="020B0604020202020204" pitchFamily="34" charset="0"/>
              </a:rPr>
              <a:t>Material from sewer maintenance</a:t>
            </a:r>
          </a:p>
          <a:p>
            <a:pPr>
              <a:buFont typeface="Arial" charset="0"/>
              <a:buChar char="•"/>
            </a:pPr>
            <a:r>
              <a:rPr lang="en-US" sz="3500" dirty="0" smtClean="0">
                <a:cs typeface="Arial" panose="020B0604020202020204" pitchFamily="34" charset="0"/>
              </a:rPr>
              <a:t>Soil</a:t>
            </a:r>
          </a:p>
          <a:p>
            <a:pPr>
              <a:buFont typeface="Arial" charset="0"/>
              <a:buChar char="•"/>
            </a:pPr>
            <a:r>
              <a:rPr lang="en-US" sz="3500" dirty="0" smtClean="0">
                <a:cs typeface="Arial" panose="020B0604020202020204" pitchFamily="34" charset="0"/>
              </a:rPr>
              <a:t>Wastewater treatment byproducts</a:t>
            </a:r>
          </a:p>
          <a:p>
            <a:pPr>
              <a:buFont typeface="Arial" charset="0"/>
              <a:buChar char="•"/>
            </a:pPr>
            <a:r>
              <a:rPr lang="en-US" sz="3500" dirty="0" smtClean="0">
                <a:cs typeface="Arial" panose="020B0604020202020204" pitchFamily="34" charset="0"/>
              </a:rPr>
              <a:t>Fire Department household waste acceptance programs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#4 </a:t>
            </a:r>
            <a:r>
              <a:rPr lang="en-US" sz="2800" b="1" dirty="0"/>
              <a:t>(Continued)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939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8092281" cy="331470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4800" dirty="0">
                <a:cs typeface="Arial" panose="020B0604020202020204" pitchFamily="34" charset="0"/>
              </a:rPr>
              <a:t>I</a:t>
            </a:r>
            <a:r>
              <a:rPr lang="en-US" sz="4800" dirty="0" smtClean="0">
                <a:cs typeface="Arial" panose="020B0604020202020204" pitchFamily="34" charset="0"/>
              </a:rPr>
              <a:t>f </a:t>
            </a:r>
            <a:r>
              <a:rPr lang="en-US" sz="4800" dirty="0">
                <a:cs typeface="Arial" panose="020B0604020202020204" pitchFamily="34" charset="0"/>
              </a:rPr>
              <a:t>in doubt, </a:t>
            </a:r>
            <a:r>
              <a:rPr lang="en-US" sz="4800" dirty="0" smtClean="0">
                <a:cs typeface="Arial" panose="020B0604020202020204" pitchFamily="34" charset="0"/>
              </a:rPr>
              <a:t>it </a:t>
            </a:r>
            <a:r>
              <a:rPr lang="en-US" sz="4800" dirty="0">
                <a:cs typeface="Arial" panose="020B0604020202020204" pitchFamily="34" charset="0"/>
              </a:rPr>
              <a:t>is better </a:t>
            </a:r>
            <a:r>
              <a:rPr lang="en-US" sz="4800" dirty="0" smtClean="0">
                <a:cs typeface="Arial" panose="020B0604020202020204" pitchFamily="34" charset="0"/>
              </a:rPr>
              <a:t>to </a:t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treat material as </a:t>
            </a:r>
            <a:r>
              <a:rPr lang="en-US" sz="4800" dirty="0">
                <a:cs typeface="Arial" panose="020B0604020202020204" pitchFamily="34" charset="0"/>
              </a:rPr>
              <a:t>hazardous </a:t>
            </a:r>
            <a:r>
              <a:rPr lang="en-US" sz="4800" dirty="0" smtClean="0">
                <a:cs typeface="Arial" panose="020B0604020202020204" pitchFamily="34" charset="0"/>
              </a:rPr>
              <a:t/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just </a:t>
            </a:r>
            <a:r>
              <a:rPr lang="en-US" sz="4800" dirty="0">
                <a:cs typeface="Arial" panose="020B0604020202020204" pitchFamily="34" charset="0"/>
              </a:rPr>
              <a:t>to be </a:t>
            </a:r>
            <a:r>
              <a:rPr lang="en-US" sz="4800" dirty="0" smtClean="0">
                <a:cs typeface="Arial" panose="020B0604020202020204" pitchFamily="34" charset="0"/>
              </a:rPr>
              <a:t>safe.</a:t>
            </a:r>
            <a:endParaRPr lang="en-US" sz="4800" dirty="0">
              <a:cs typeface="Arial" panose="020B0604020202020204" pitchFamily="34" charset="0"/>
            </a:endParaRPr>
          </a:p>
        </p:txBody>
      </p:sp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483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8092281" cy="320040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4800" dirty="0" smtClean="0">
                <a:cs typeface="Arial" panose="020B0604020202020204" pitchFamily="34" charset="0"/>
              </a:rPr>
              <a:t>Material disposed of at </a:t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a hazardous waste disposal site is considered hazardous </a:t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until you can prove it was not.</a:t>
            </a:r>
            <a:endParaRPr lang="en-US" sz="4800" dirty="0">
              <a:cs typeface="Arial" panose="020B0604020202020204" pitchFamily="34" charset="0"/>
            </a:endParaRPr>
          </a:p>
        </p:txBody>
      </p:sp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#5 </a:t>
            </a:r>
            <a:r>
              <a:rPr lang="en-US" sz="2800" b="1" dirty="0"/>
              <a:t>(Continued)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02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8534400" cy="4181749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>
                <a:cs typeface="Arial" panose="020B0604020202020204" pitchFamily="34" charset="0"/>
              </a:rPr>
              <a:t>T</a:t>
            </a:r>
            <a:r>
              <a:rPr lang="en-US" sz="4800" dirty="0" smtClean="0">
                <a:cs typeface="Arial" panose="020B0604020202020204" pitchFamily="34" charset="0"/>
              </a:rPr>
              <a:t>he </a:t>
            </a:r>
            <a:r>
              <a:rPr lang="en-US" sz="4800" dirty="0">
                <a:cs typeface="Arial" panose="020B0604020202020204" pitchFamily="34" charset="0"/>
              </a:rPr>
              <a:t>Texas Solid Waste </a:t>
            </a:r>
            <a:r>
              <a:rPr lang="en-US" sz="4800" dirty="0" smtClean="0">
                <a:cs typeface="Arial" panose="020B0604020202020204" pitchFamily="34" charset="0"/>
              </a:rPr>
              <a:t/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Disposal </a:t>
            </a:r>
            <a:r>
              <a:rPr lang="en-US" sz="4800" dirty="0">
                <a:cs typeface="Arial" panose="020B0604020202020204" pitchFamily="34" charset="0"/>
              </a:rPr>
              <a:t>Act </a:t>
            </a:r>
            <a:r>
              <a:rPr lang="en-US" sz="4800" dirty="0" smtClean="0">
                <a:cs typeface="Arial" panose="020B0604020202020204" pitchFamily="34" charset="0"/>
              </a:rPr>
              <a:t/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applies </a:t>
            </a:r>
            <a:r>
              <a:rPr lang="en-US" sz="4800" dirty="0">
                <a:cs typeface="Arial" panose="020B0604020202020204" pitchFamily="34" charset="0"/>
              </a:rPr>
              <a:t>to </a:t>
            </a:r>
            <a:r>
              <a:rPr lang="en-US" sz="4800" dirty="0" smtClean="0">
                <a:cs typeface="Arial" panose="020B0604020202020204" pitchFamily="34" charset="0"/>
              </a:rPr>
              <a:t>“solids”.</a:t>
            </a:r>
            <a:endParaRPr lang="en-US" sz="48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635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8686800" cy="41817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cs typeface="Arial" panose="020B0604020202020204" pitchFamily="34" charset="0"/>
              </a:rPr>
              <a:t>“Solid Waste” includes “solid</a:t>
            </a:r>
            <a:r>
              <a:rPr lang="en-US" sz="4000" dirty="0">
                <a:cs typeface="Arial" panose="020B0604020202020204" pitchFamily="34" charset="0"/>
              </a:rPr>
              <a:t>, liquid, semisolid, or contained gaseous material resulting from industrial, municipal, commercial, mining, and agricultural operations and from community </a:t>
            </a:r>
            <a:r>
              <a:rPr lang="en-US" sz="4000" dirty="0" smtClean="0">
                <a:cs typeface="Arial" panose="020B0604020202020204" pitchFamily="34" charset="0"/>
              </a:rPr>
              <a:t/>
            </a:r>
            <a:br>
              <a:rPr lang="en-US" sz="4000" dirty="0" smtClean="0">
                <a:cs typeface="Arial" panose="020B0604020202020204" pitchFamily="34" charset="0"/>
              </a:rPr>
            </a:br>
            <a:r>
              <a:rPr lang="en-US" sz="4000" dirty="0" smtClean="0">
                <a:cs typeface="Arial" panose="020B0604020202020204" pitchFamily="34" charset="0"/>
              </a:rPr>
              <a:t>and </a:t>
            </a:r>
            <a:r>
              <a:rPr lang="en-US" sz="4000" dirty="0">
                <a:cs typeface="Arial" panose="020B0604020202020204" pitchFamily="34" charset="0"/>
              </a:rPr>
              <a:t>institutional </a:t>
            </a:r>
            <a:r>
              <a:rPr lang="en-US" sz="4000" dirty="0" smtClean="0">
                <a:cs typeface="Arial" panose="020B0604020202020204" pitchFamily="34" charset="0"/>
              </a:rPr>
              <a:t>activities”.</a:t>
            </a: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#6 </a:t>
            </a:r>
            <a:r>
              <a:rPr lang="en-US" sz="2800" b="1" dirty="0"/>
              <a:t>(Continued)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03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8686800" cy="2554014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>
                <a:cs typeface="Arial" panose="020B0604020202020204" pitchFamily="34" charset="0"/>
              </a:rPr>
              <a:t>A</a:t>
            </a:r>
            <a:r>
              <a:rPr lang="en-US" sz="4800" dirty="0" smtClean="0">
                <a:cs typeface="Arial" panose="020B0604020202020204" pitchFamily="34" charset="0"/>
              </a:rPr>
              <a:t> </a:t>
            </a:r>
            <a:r>
              <a:rPr lang="en-US" sz="4800" dirty="0">
                <a:cs typeface="Arial" panose="020B0604020202020204" pitchFamily="34" charset="0"/>
              </a:rPr>
              <a:t>general indemnity clause </a:t>
            </a:r>
            <a:r>
              <a:rPr lang="en-US" sz="4800" dirty="0" smtClean="0">
                <a:cs typeface="Arial" panose="020B0604020202020204" pitchFamily="34" charset="0"/>
              </a:rPr>
              <a:t/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in </a:t>
            </a:r>
            <a:r>
              <a:rPr lang="en-US" sz="4800" dirty="0">
                <a:cs typeface="Arial" panose="020B0604020202020204" pitchFamily="34" charset="0"/>
              </a:rPr>
              <a:t>your contracts </a:t>
            </a:r>
            <a:r>
              <a:rPr lang="en-US" sz="4800" dirty="0" smtClean="0">
                <a:cs typeface="Arial" panose="020B0604020202020204" pitchFamily="34" charset="0"/>
              </a:rPr>
              <a:t/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will </a:t>
            </a:r>
            <a:r>
              <a:rPr lang="en-US" sz="4800" dirty="0">
                <a:cs typeface="Arial" panose="020B0604020202020204" pitchFamily="34" charset="0"/>
              </a:rPr>
              <a:t>protect </a:t>
            </a:r>
            <a:r>
              <a:rPr lang="en-US" sz="4800" dirty="0" smtClean="0">
                <a:cs typeface="Arial" panose="020B0604020202020204" pitchFamily="34" charset="0"/>
              </a:rPr>
              <a:t>you.</a:t>
            </a:r>
            <a:endParaRPr lang="en-US" sz="48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810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8534400" cy="419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cs typeface="Arial" panose="020B0604020202020204" pitchFamily="34" charset="0"/>
              </a:rPr>
              <a:t>Indemnity clauses must be </a:t>
            </a:r>
            <a:br>
              <a:rPr lang="en-US" sz="3600" dirty="0" smtClean="0">
                <a:cs typeface="Arial" panose="020B0604020202020204" pitchFamily="34" charset="0"/>
              </a:rPr>
            </a:br>
            <a:r>
              <a:rPr lang="en-US" sz="3600" dirty="0" smtClean="0">
                <a:cs typeface="Arial" panose="020B0604020202020204" pitchFamily="34" charset="0"/>
              </a:rPr>
              <a:t>“specific </a:t>
            </a:r>
            <a:r>
              <a:rPr lang="en-US" sz="3600" dirty="0">
                <a:cs typeface="Arial" panose="020B0604020202020204" pitchFamily="34" charset="0"/>
              </a:rPr>
              <a:t>enough to include CERCLA liability or general enough to include any and all </a:t>
            </a:r>
            <a:r>
              <a:rPr lang="en-US" sz="3600" dirty="0" smtClean="0">
                <a:cs typeface="Arial" panose="020B0604020202020204" pitchFamily="34" charset="0"/>
              </a:rPr>
              <a:t>[future] environmental liability.”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i="1" dirty="0">
                <a:latin typeface="Calibri" pitchFamily="34" charset="0"/>
                <a:cs typeface="Arial" panose="020B0604020202020204" pitchFamily="34" charset="0"/>
              </a:rPr>
              <a:t>Halliburton Energy </a:t>
            </a:r>
            <a:r>
              <a:rPr lang="en-US" sz="1800" i="1" dirty="0" err="1">
                <a:latin typeface="Calibri" pitchFamily="34" charset="0"/>
                <a:cs typeface="Arial" panose="020B0604020202020204" pitchFamily="34" charset="0"/>
              </a:rPr>
              <a:t>Servs</a:t>
            </a:r>
            <a:r>
              <a:rPr lang="en-US" sz="1800" i="1" dirty="0">
                <a:latin typeface="Calibri" pitchFamily="34" charset="0"/>
                <a:cs typeface="Arial" panose="020B0604020202020204" pitchFamily="34" charset="0"/>
              </a:rPr>
              <a:t>., Inc. v. NL Indus.</a:t>
            </a:r>
            <a:r>
              <a:rPr lang="en-US" sz="1800" dirty="0">
                <a:latin typeface="Calibri" pitchFamily="34" charset="0"/>
                <a:cs typeface="Arial" panose="020B0604020202020204" pitchFamily="34" charset="0"/>
              </a:rPr>
              <a:t>, 648 F. Supp. 2d 840, 880 (S.D. Tex. 2009</a:t>
            </a:r>
            <a:r>
              <a:rPr lang="en-US" sz="1800" dirty="0" smtClean="0">
                <a:latin typeface="Calibri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#7 </a:t>
            </a:r>
            <a:r>
              <a:rPr lang="en-US" sz="2800" b="1" dirty="0"/>
              <a:t>(Continued)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460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22437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Think about environmental liability when starting transactions, writing documents, or designing procedures.</a:t>
            </a:r>
          </a:p>
          <a:p>
            <a:r>
              <a:rPr lang="en-US" dirty="0" smtClean="0">
                <a:cs typeface="Arial" panose="020B0604020202020204" pitchFamily="34" charset="0"/>
              </a:rPr>
              <a:t>Remember a general indemnity clause is not good enough.</a:t>
            </a:r>
          </a:p>
          <a:p>
            <a:r>
              <a:rPr lang="en-US" dirty="0" smtClean="0">
                <a:cs typeface="Arial" panose="020B0604020202020204" pitchFamily="34" charset="0"/>
              </a:rPr>
              <a:t>Be sure (instead of just safe) in determining composition of waste material.</a:t>
            </a:r>
            <a:endParaRPr lang="en-US" dirty="0">
              <a:cs typeface="Arial" panose="020B0604020202020204" pitchFamily="34" charset="0"/>
            </a:endParaRPr>
          </a:p>
          <a:p>
            <a:r>
              <a:rPr lang="en-US" dirty="0" smtClean="0">
                <a:cs typeface="Arial" panose="020B0604020202020204" pitchFamily="34" charset="0"/>
              </a:rPr>
              <a:t>Hire competent contractors, but protect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3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86000"/>
            <a:ext cx="8610600" cy="25540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cs typeface="Arial" panose="020B0604020202020204" pitchFamily="34" charset="0"/>
                <a:hlinkClick r:id="rId3"/>
              </a:rPr>
              <a:t>dmattina@olsonllp.com</a:t>
            </a:r>
            <a:endParaRPr lang="en-US" sz="3600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cs typeface="Arial" panose="020B0604020202020204" pitchFamily="34" charset="0"/>
              </a:rPr>
              <a:t>713-533-3800</a:t>
            </a:r>
            <a:endParaRPr lang="en-US" sz="3600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188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matters…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>
                <a:cs typeface="Arial" panose="020B0604020202020204" pitchFamily="34" charset="0"/>
              </a:rPr>
              <a:t>CERCLA </a:t>
            </a:r>
            <a:r>
              <a:rPr lang="en-US" altLang="en-US" sz="3600" dirty="0">
                <a:cs typeface="Arial" panose="020B0604020202020204" pitchFamily="34" charset="0"/>
              </a:rPr>
              <a:t>fines </a:t>
            </a:r>
            <a:r>
              <a:rPr lang="en-US" altLang="en-US" sz="3600" dirty="0" smtClean="0">
                <a:cs typeface="Arial" panose="020B0604020202020204" pitchFamily="34" charset="0"/>
              </a:rPr>
              <a:t>can be up </a:t>
            </a:r>
            <a:r>
              <a:rPr lang="en-US" altLang="en-US" sz="3600" dirty="0">
                <a:cs typeface="Arial" panose="020B0604020202020204" pitchFamily="34" charset="0"/>
              </a:rPr>
              <a:t>to $32,000 per day per occurrence</a:t>
            </a:r>
          </a:p>
          <a:p>
            <a:r>
              <a:rPr lang="en-US" altLang="en-US" sz="3600" dirty="0" smtClean="0">
                <a:cs typeface="Arial" panose="020B0604020202020204" pitchFamily="34" charset="0"/>
              </a:rPr>
              <a:t>Liability is joint and several </a:t>
            </a:r>
            <a:r>
              <a:rPr lang="en-US" altLang="en-US" sz="3600" dirty="0">
                <a:cs typeface="Arial" panose="020B0604020202020204" pitchFamily="34" charset="0"/>
              </a:rPr>
              <a:t>so any liability can </a:t>
            </a:r>
            <a:r>
              <a:rPr lang="en-US" altLang="en-US" sz="3600" dirty="0" smtClean="0">
                <a:cs typeface="Arial" panose="020B0604020202020204" pitchFamily="34" charset="0"/>
              </a:rPr>
              <a:t>equate to large sums</a:t>
            </a:r>
          </a:p>
          <a:p>
            <a:r>
              <a:rPr lang="en-US" altLang="en-US" sz="3600" dirty="0" smtClean="0">
                <a:cs typeface="Arial" panose="020B0604020202020204" pitchFamily="34" charset="0"/>
              </a:rPr>
              <a:t>Cases are very long and often involve large numbers of Defendants, </a:t>
            </a:r>
            <a:br>
              <a:rPr lang="en-US" altLang="en-US" sz="3600" dirty="0" smtClean="0">
                <a:cs typeface="Arial" panose="020B0604020202020204" pitchFamily="34" charset="0"/>
              </a:rPr>
            </a:br>
            <a:r>
              <a:rPr lang="en-US" altLang="en-US" sz="3600" dirty="0" smtClean="0">
                <a:cs typeface="Arial" panose="020B0604020202020204" pitchFamily="34" charset="0"/>
              </a:rPr>
              <a:t>aka. they are expensive to litigate</a:t>
            </a:r>
            <a:r>
              <a:rPr lang="en-US" altLang="en-US" sz="3600" dirty="0" smtClean="0"/>
              <a:t>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</p:txBody>
      </p:sp>
      <p:cxnSp>
        <p:nvCxnSpPr>
          <p:cNvPr id="6150" name="Straight Connector 6"/>
          <p:cNvCxnSpPr>
            <a:cxnSpLocks noChangeShapeType="1"/>
          </p:cNvCxnSpPr>
          <p:nvPr/>
        </p:nvCxnSpPr>
        <p:spPr bwMode="auto">
          <a:xfrm>
            <a:off x="2819400" y="1457325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2172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76400"/>
            <a:ext cx="8382000" cy="4114800"/>
          </a:xfrm>
        </p:spPr>
        <p:txBody>
          <a:bodyPr>
            <a:normAutofit/>
          </a:bodyPr>
          <a:lstStyle/>
          <a:p>
            <a:pPr marL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</a:rPr>
              <a:t>	</a:t>
            </a:r>
          </a:p>
          <a:p>
            <a:pPr marL="0" indent="0" algn="ctr">
              <a:buNone/>
            </a:pPr>
            <a:r>
              <a:rPr lang="en-US" sz="4800" dirty="0"/>
              <a:t>If you hire qualified people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to </a:t>
            </a:r>
            <a:r>
              <a:rPr lang="en-US" sz="4800" dirty="0"/>
              <a:t>handle your </a:t>
            </a:r>
            <a:r>
              <a:rPr lang="en-US" sz="4800" dirty="0" smtClean="0"/>
              <a:t>waste, </a:t>
            </a:r>
            <a:br>
              <a:rPr lang="en-US" sz="4800" dirty="0" smtClean="0"/>
            </a:br>
            <a:r>
              <a:rPr lang="en-US" sz="4800" dirty="0" smtClean="0"/>
              <a:t>you </a:t>
            </a:r>
            <a:r>
              <a:rPr lang="en-US" sz="4800" dirty="0"/>
              <a:t>have no </a:t>
            </a:r>
            <a:r>
              <a:rPr lang="en-US" sz="4800" dirty="0" smtClean="0"/>
              <a:t>liability.</a:t>
            </a:r>
            <a:endParaRPr lang="en-US" sz="4800" dirty="0"/>
          </a:p>
          <a:p>
            <a:pPr algn="just"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Myth #1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544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8305800" cy="4114800"/>
          </a:xfrm>
        </p:spPr>
        <p:txBody>
          <a:bodyPr>
            <a:normAutofit/>
          </a:bodyPr>
          <a:lstStyle/>
          <a:p>
            <a:pPr marL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</a:rPr>
              <a:t>	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en-US" sz="4800" dirty="0">
                <a:cs typeface="Arial" panose="020B0604020202020204" pitchFamily="34" charset="0"/>
              </a:rPr>
              <a:t>Y</a:t>
            </a:r>
            <a:r>
              <a:rPr lang="en-US" altLang="en-US" sz="4800" dirty="0" smtClean="0">
                <a:cs typeface="Arial" panose="020B0604020202020204" pitchFamily="34" charset="0"/>
              </a:rPr>
              <a:t>our </a:t>
            </a:r>
            <a:r>
              <a:rPr lang="en-US" altLang="en-US" sz="4800" dirty="0">
                <a:cs typeface="Arial" panose="020B0604020202020204" pitchFamily="34" charset="0"/>
              </a:rPr>
              <a:t>local government may retain liability as a generator AND </a:t>
            </a:r>
            <a:r>
              <a:rPr lang="en-US" altLang="en-US" sz="4800" dirty="0" smtClean="0">
                <a:cs typeface="Arial" panose="020B0604020202020204" pitchFamily="34" charset="0"/>
              </a:rPr>
              <a:t>as </a:t>
            </a:r>
            <a:r>
              <a:rPr lang="en-US" altLang="en-US" sz="4800" dirty="0">
                <a:cs typeface="Arial" panose="020B0604020202020204" pitchFamily="34" charset="0"/>
              </a:rPr>
              <a:t>an arranger of transport under </a:t>
            </a:r>
            <a:r>
              <a:rPr lang="en-US" altLang="en-US" sz="4800" dirty="0" smtClean="0">
                <a:cs typeface="Arial" panose="020B0604020202020204" pitchFamily="34" charset="0"/>
              </a:rPr>
              <a:t>CERCLA.</a:t>
            </a:r>
            <a:endParaRPr lang="en-US" altLang="en-US" sz="4800" dirty="0">
              <a:cs typeface="Arial" panose="020B0604020202020204" pitchFamily="34" charset="0"/>
            </a:endParaRPr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Myth #1 </a:t>
            </a:r>
            <a:r>
              <a:rPr lang="en-US" sz="2800" b="1" dirty="0" smtClean="0"/>
              <a:t>(Continued)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913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905000"/>
            <a:ext cx="8077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Local governments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are </a:t>
            </a:r>
            <a:r>
              <a:rPr lang="en-US" sz="4800" dirty="0"/>
              <a:t>immune from liability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under </a:t>
            </a:r>
            <a:r>
              <a:rPr lang="en-US" sz="4800" dirty="0"/>
              <a:t>environmental </a:t>
            </a:r>
            <a:r>
              <a:rPr lang="en-US" sz="4800" dirty="0" smtClean="0"/>
              <a:t>laws.</a:t>
            </a:r>
            <a:endParaRPr lang="en-US" sz="4800" dirty="0"/>
          </a:p>
          <a:p>
            <a:pPr algn="ctr" eaLnBrk="1" hangingPunct="1">
              <a:lnSpc>
                <a:spcPct val="90000"/>
              </a:lnSpc>
            </a:pPr>
            <a:endParaRPr lang="en-US" altLang="en-US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9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905000"/>
            <a:ext cx="8077200" cy="3581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endParaRPr lang="en-US" altLang="en-US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685800" y="1981200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800" dirty="0" smtClean="0">
                <a:solidFill>
                  <a:srgbClr val="002060"/>
                </a:solidFill>
                <a:cs typeface="Arial" panose="020B0604020202020204" pitchFamily="34" charset="0"/>
              </a:rPr>
              <a:t>Local governments </a:t>
            </a:r>
            <a:br>
              <a:rPr lang="en-US" altLang="en-US" sz="4800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altLang="en-US" sz="4800" dirty="0" smtClean="0">
                <a:solidFill>
                  <a:srgbClr val="002060"/>
                </a:solidFill>
                <a:cs typeface="Arial" panose="020B0604020202020204" pitchFamily="34" charset="0"/>
              </a:rPr>
              <a:t>are specifically listed </a:t>
            </a:r>
            <a:br>
              <a:rPr lang="en-US" altLang="en-US" sz="4800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altLang="en-US" sz="4800" dirty="0" smtClean="0">
                <a:solidFill>
                  <a:srgbClr val="002060"/>
                </a:solidFill>
                <a:cs typeface="Arial" panose="020B0604020202020204" pitchFamily="34" charset="0"/>
              </a:rPr>
              <a:t>as being liable under </a:t>
            </a:r>
            <a:br>
              <a:rPr lang="en-US" altLang="en-US" sz="4800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altLang="en-US" sz="4800" dirty="0" smtClean="0">
                <a:solidFill>
                  <a:srgbClr val="002060"/>
                </a:solidFill>
                <a:cs typeface="Arial" panose="020B0604020202020204" pitchFamily="34" charset="0"/>
              </a:rPr>
              <a:t>CERCLA and the TSWDA.</a:t>
            </a:r>
            <a:endParaRPr lang="en-US" altLang="en-US" sz="4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#2 </a:t>
            </a:r>
            <a:r>
              <a:rPr lang="en-US" sz="2800" b="1" dirty="0"/>
              <a:t>(Continued)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55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981200"/>
            <a:ext cx="7716838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>
                <a:cs typeface="Arial" panose="020B0604020202020204" pitchFamily="34" charset="0"/>
              </a:rPr>
              <a:t>Environmental </a:t>
            </a:r>
            <a:r>
              <a:rPr lang="en-US" sz="4800" dirty="0">
                <a:cs typeface="Arial" panose="020B0604020202020204" pitchFamily="34" charset="0"/>
              </a:rPr>
              <a:t>laws </a:t>
            </a:r>
            <a:r>
              <a:rPr lang="en-US" sz="4800" dirty="0" smtClean="0">
                <a:cs typeface="Arial" panose="020B0604020202020204" pitchFamily="34" charset="0"/>
              </a:rPr>
              <a:t/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only </a:t>
            </a:r>
            <a:r>
              <a:rPr lang="en-US" sz="4800" dirty="0">
                <a:cs typeface="Arial" panose="020B0604020202020204" pitchFamily="34" charset="0"/>
              </a:rPr>
              <a:t>punish </a:t>
            </a:r>
            <a:r>
              <a:rPr lang="en-US" sz="4800" dirty="0" smtClean="0">
                <a:cs typeface="Arial" panose="020B0604020202020204" pitchFamily="34" charset="0"/>
              </a:rPr>
              <a:t>people </a:t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and </a:t>
            </a:r>
            <a:r>
              <a:rPr lang="en-US" sz="4800" dirty="0">
                <a:cs typeface="Arial" panose="020B0604020202020204" pitchFamily="34" charset="0"/>
              </a:rPr>
              <a:t>organizations </a:t>
            </a:r>
            <a:r>
              <a:rPr lang="en-US" sz="4800" dirty="0" smtClean="0">
                <a:cs typeface="Arial" panose="020B0604020202020204" pitchFamily="34" charset="0"/>
              </a:rPr>
              <a:t/>
            </a:r>
            <a:br>
              <a:rPr lang="en-US" sz="4800" dirty="0" smtClean="0">
                <a:cs typeface="Arial" panose="020B0604020202020204" pitchFamily="34" charset="0"/>
              </a:rPr>
            </a:br>
            <a:r>
              <a:rPr lang="en-US" sz="4800" dirty="0" smtClean="0">
                <a:cs typeface="Arial" panose="020B0604020202020204" pitchFamily="34" charset="0"/>
              </a:rPr>
              <a:t>that </a:t>
            </a:r>
            <a:r>
              <a:rPr lang="en-US" sz="4800" dirty="0">
                <a:cs typeface="Arial" panose="020B0604020202020204" pitchFamily="34" charset="0"/>
              </a:rPr>
              <a:t>do something </a:t>
            </a:r>
            <a:r>
              <a:rPr lang="en-US" sz="4800" dirty="0" smtClean="0">
                <a:cs typeface="Arial" panose="020B0604020202020204" pitchFamily="34" charset="0"/>
              </a:rPr>
              <a:t>wrong.</a:t>
            </a:r>
            <a:endParaRPr lang="en-US" sz="4800" dirty="0"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385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05000"/>
            <a:ext cx="7716838" cy="4114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4800" dirty="0" smtClean="0">
                <a:cs typeface="Arial" panose="020B0604020202020204" pitchFamily="34" charset="0"/>
              </a:rPr>
              <a:t>Many environmental laws are about cost shifting </a:t>
            </a:r>
            <a:br>
              <a:rPr lang="en-US" altLang="en-US" sz="4800" dirty="0" smtClean="0">
                <a:cs typeface="Arial" panose="020B0604020202020204" pitchFamily="34" charset="0"/>
              </a:rPr>
            </a:br>
            <a:r>
              <a:rPr lang="en-US" altLang="en-US" sz="4800" dirty="0" smtClean="0">
                <a:cs typeface="Arial" panose="020B0604020202020204" pitchFamily="34" charset="0"/>
              </a:rPr>
              <a:t>and may not even require intentional action.</a:t>
            </a:r>
          </a:p>
        </p:txBody>
      </p:sp>
      <p:cxnSp>
        <p:nvCxnSpPr>
          <p:cNvPr id="7174" name="Straight Connector 6"/>
          <p:cNvCxnSpPr>
            <a:cxnSpLocks noChangeShapeType="1"/>
          </p:cNvCxnSpPr>
          <p:nvPr/>
        </p:nvCxnSpPr>
        <p:spPr bwMode="auto">
          <a:xfrm>
            <a:off x="2743200" y="1447800"/>
            <a:ext cx="3930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#3 </a:t>
            </a:r>
            <a:r>
              <a:rPr lang="en-US" sz="2800" b="1" dirty="0"/>
              <a:t>(Continued)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537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8" name="Straight Connector 7"/>
          <p:cNvCxnSpPr>
            <a:cxnSpLocks noChangeShapeType="1"/>
          </p:cNvCxnSpPr>
          <p:nvPr/>
        </p:nvCxnSpPr>
        <p:spPr bwMode="auto">
          <a:xfrm>
            <a:off x="2927350" y="1447800"/>
            <a:ext cx="4235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5800" y="2133600"/>
            <a:ext cx="7848600" cy="3687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cs typeface="Arial" panose="020B0604020202020204" pitchFamily="34" charset="0"/>
              </a:rPr>
              <a:t>Cities do not </a:t>
            </a:r>
            <a:r>
              <a:rPr lang="en-US" sz="4800" dirty="0">
                <a:cs typeface="Arial" panose="020B0604020202020204" pitchFamily="34" charset="0"/>
              </a:rPr>
              <a:t>produce hazardous </a:t>
            </a:r>
            <a:r>
              <a:rPr lang="en-US" sz="4800" dirty="0" smtClean="0">
                <a:cs typeface="Arial" panose="020B0604020202020204" pitchFamily="34" charset="0"/>
              </a:rPr>
              <a:t>wastes.</a:t>
            </a:r>
            <a:endParaRPr lang="en-US" sz="48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Myth </a:t>
            </a:r>
            <a:r>
              <a:rPr lang="en-US" b="1" dirty="0" smtClean="0"/>
              <a:t>#4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46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405</Words>
  <Application>Microsoft Office PowerPoint</Application>
  <PresentationFormat>On-screen Show (4:3)</PresentationFormat>
  <Paragraphs>76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7 Myths  of Environmental Liability</vt:lpstr>
      <vt:lpstr>Why it matters…</vt:lpstr>
      <vt:lpstr>Myth #1</vt:lpstr>
      <vt:lpstr>Myth #1 (Continued)</vt:lpstr>
      <vt:lpstr>Myth #2</vt:lpstr>
      <vt:lpstr>Myth #2 (Continued)</vt:lpstr>
      <vt:lpstr>Myth #3</vt:lpstr>
      <vt:lpstr>Myth #3 (Continued)</vt:lpstr>
      <vt:lpstr>Myth #4</vt:lpstr>
      <vt:lpstr>Myth #4 (Continued)</vt:lpstr>
      <vt:lpstr>Myth #5</vt:lpstr>
      <vt:lpstr>Myth #5 (Continued)</vt:lpstr>
      <vt:lpstr>Myth #6</vt:lpstr>
      <vt:lpstr>Myth #6 (Continued)</vt:lpstr>
      <vt:lpstr>Myth #7</vt:lpstr>
      <vt:lpstr>Myth #7 (Continued)</vt:lpstr>
      <vt:lpstr>Summary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Sovereign Immunity and  Land-Use Regulation</dc:title>
  <dc:creator>John Warrilow</dc:creator>
  <cp:lastModifiedBy>olson</cp:lastModifiedBy>
  <cp:revision>38</cp:revision>
  <dcterms:created xsi:type="dcterms:W3CDTF">2017-01-05T14:16:50Z</dcterms:created>
  <dcterms:modified xsi:type="dcterms:W3CDTF">2017-01-18T14:48:42Z</dcterms:modified>
</cp:coreProperties>
</file>